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63" r:id="rId6"/>
    <p:sldId id="262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60C36-428B-45D1-A234-C0D6469CAB9A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06D28-C1B2-45AD-8F9C-D1E6E01DC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1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>
            <a:off x="2270760" y="6461252"/>
            <a:ext cx="6248400" cy="3840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>
            <a:off x="-1680" y="6489700"/>
            <a:ext cx="1143000" cy="381000"/>
          </a:xfrm>
        </p:spPr>
        <p:txBody>
          <a:bodyPr/>
          <a:lstStyle>
            <a:lvl1pPr algn="ctr">
              <a:defRPr b="1"/>
            </a:lvl1pPr>
          </a:lstStyle>
          <a:p>
            <a:fld id="{D33713DA-53AF-4E28-AFB7-0D9ACB52D7A3}" type="datetime1">
              <a:rPr lang="en-US" smtClean="0"/>
              <a:pPr/>
              <a:t>4/12/2015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F41E-7360-4767-8D83-18239CD1051E}" type="datetime1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A5C1-6E9B-4A54-87C6-D59127F3F785}" type="datetime1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2CE8B8-533D-4806-B7DD-3901DED82BD2}" type="datetime1">
              <a:rPr lang="en-US" smtClean="0"/>
              <a:t>4/12/2015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4CD953-84D9-4D01-85CE-C535FEACC693}" type="datetime1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7737-85A0-4FEC-99BD-8906E5FC5461}" type="datetime1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83DA-387B-4F62-A3FD-9C081F9E20A6}" type="datetime1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3F6F16-7269-46F3-B534-664E160F24D1}" type="datetime1">
              <a:rPr lang="en-US" smtClean="0"/>
              <a:t>4/12/2015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2A5E-6E8D-46C2-9DFF-7057D77BA8A6}" type="datetime1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6E85CB-B128-436B-A570-C6A03F1621C3}" type="datetime1">
              <a:rPr lang="en-US" smtClean="0"/>
              <a:t>4/12/2015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21DD18-23FD-4690-9053-0276ED38C245}" type="datetime1">
              <a:rPr lang="en-US" smtClean="0"/>
              <a:t>4/12/2015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6C30B5-B0CB-4C83-8CE3-96B0B0AB6341}" type="datetime1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NSF Career Program Informational Proposal Development Workshop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3D90A-DB8C-4E72-85FE-35F97C1FBC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arb612@lehigh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90600"/>
            <a:ext cx="7010400" cy="2362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Experience with </a:t>
            </a:r>
            <a:r>
              <a:rPr lang="en-US" sz="4000" dirty="0" smtClean="0"/>
              <a:t>NSF -CAREER </a:t>
            </a:r>
            <a:r>
              <a:rPr lang="en-US" sz="4000" dirty="0" smtClean="0"/>
              <a:t>and REGULAR Proposals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876800"/>
            <a:ext cx="7010400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Arindam Banerjee</a:t>
            </a:r>
          </a:p>
          <a:p>
            <a:r>
              <a:rPr lang="en-US" dirty="0" smtClean="0"/>
              <a:t>P.C. </a:t>
            </a:r>
            <a:r>
              <a:rPr lang="en-US" dirty="0" err="1" smtClean="0"/>
              <a:t>Rossin</a:t>
            </a:r>
            <a:r>
              <a:rPr lang="en-US" dirty="0" smtClean="0"/>
              <a:t> Assistant Professor</a:t>
            </a:r>
          </a:p>
          <a:p>
            <a:r>
              <a:rPr lang="en-US" dirty="0" smtClean="0"/>
              <a:t>Mechanical Engineering &amp; Mechanics, Lehigh University</a:t>
            </a:r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arb612@lehigh.edu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676400" y="6557085"/>
            <a:ext cx="64008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Lehigh  NSF </a:t>
            </a:r>
            <a:r>
              <a:rPr lang="en-US" sz="1200" dirty="0" smtClean="0"/>
              <a:t>Career Program Informational Proposal Development Workshop – 4/13/15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76200"/>
            <a:ext cx="2286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Differences between a CAREER Award and a regular NSF proposal</a:t>
            </a:r>
          </a:p>
          <a:p>
            <a:pPr lvl="1"/>
            <a:r>
              <a:rPr lang="en-US" dirty="0" smtClean="0"/>
              <a:t>($400k-$500k)/5 years opposed to ($300k-$350k)/3years</a:t>
            </a:r>
          </a:p>
          <a:p>
            <a:pPr lvl="1"/>
            <a:r>
              <a:rPr lang="en-US" dirty="0" smtClean="0"/>
              <a:t>3 submissions as opposed to no limit for unsolicited</a:t>
            </a:r>
          </a:p>
          <a:p>
            <a:r>
              <a:rPr lang="en-US" dirty="0" smtClean="0"/>
              <a:t>Important to understand the differences and how it effects the </a:t>
            </a:r>
            <a:r>
              <a:rPr lang="en-US" dirty="0" smtClean="0"/>
              <a:t>audience that </a:t>
            </a:r>
            <a:r>
              <a:rPr lang="en-US" dirty="0" smtClean="0"/>
              <a:t>is involved in the </a:t>
            </a:r>
            <a:r>
              <a:rPr lang="en-US" dirty="0" smtClean="0"/>
              <a:t>process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Scope</a:t>
            </a:r>
            <a:r>
              <a:rPr lang="en-US" dirty="0" smtClean="0"/>
              <a:t> (You)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Getting Informed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(Program Manager)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Intellectual </a:t>
            </a:r>
            <a:r>
              <a:rPr lang="en-US" b="1" dirty="0" smtClean="0">
                <a:solidFill>
                  <a:srgbClr val="0000FF"/>
                </a:solidFill>
              </a:rPr>
              <a:t>Merits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(Colleagues in your broad area/program)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Broader Impacts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(Any one else</a:t>
            </a:r>
            <a:r>
              <a:rPr lang="en-US" dirty="0" smtClean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Readability</a:t>
            </a:r>
            <a:r>
              <a:rPr lang="en-US" dirty="0"/>
              <a:t> (Reviewer)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14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0772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look back at my NSF CAREER </a:t>
            </a:r>
            <a:r>
              <a:rPr lang="en-US" dirty="0" smtClean="0"/>
              <a:t>experience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ENG-CBET-Fluid Dynamics Program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2008 onwards – 6 years and 3 PMs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First </a:t>
            </a:r>
            <a:r>
              <a:rPr lang="en-US" dirty="0" smtClean="0">
                <a:solidFill>
                  <a:srgbClr val="0000FF"/>
                </a:solidFill>
              </a:rPr>
              <a:t>CAREER submission - 2008 (PM#1)</a:t>
            </a:r>
          </a:p>
          <a:p>
            <a:pPr lvl="3"/>
            <a:r>
              <a:rPr lang="en-US" dirty="0" smtClean="0"/>
              <a:t>Year 1 in TT position :  </a:t>
            </a:r>
            <a:r>
              <a:rPr lang="en-US" dirty="0" smtClean="0">
                <a:solidFill>
                  <a:srgbClr val="FF0000"/>
                </a:solidFill>
              </a:rPr>
              <a:t>Panel - Not Recommended </a:t>
            </a:r>
            <a:r>
              <a:rPr lang="en-US" dirty="0" smtClean="0">
                <a:solidFill>
                  <a:srgbClr val="FF0000"/>
                </a:solidFill>
              </a:rPr>
              <a:t> - Declined!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Reviews: </a:t>
            </a:r>
            <a:r>
              <a:rPr lang="en-US" dirty="0" smtClean="0">
                <a:solidFill>
                  <a:srgbClr val="FF0000"/>
                </a:solidFill>
              </a:rPr>
              <a:t>VG/G, G &amp;G</a:t>
            </a:r>
            <a:r>
              <a:rPr lang="en-US" dirty="0" smtClean="0"/>
              <a:t>. Panel Critical of idea proposed  - No preliminary data; </a:t>
            </a:r>
            <a:r>
              <a:rPr lang="en-US" dirty="0" smtClean="0"/>
              <a:t>one </a:t>
            </a:r>
            <a:r>
              <a:rPr lang="en-US" dirty="0" smtClean="0"/>
              <a:t>clear hypothesis; not broad </a:t>
            </a:r>
            <a:r>
              <a:rPr lang="en-US" dirty="0" smtClean="0"/>
              <a:t>enough. </a:t>
            </a:r>
          </a:p>
          <a:p>
            <a:r>
              <a:rPr lang="en-US" dirty="0" smtClean="0"/>
              <a:t>Worked on reviews for a year, decided to submit a </a:t>
            </a:r>
            <a:r>
              <a:rPr lang="en-US" dirty="0" smtClean="0">
                <a:solidFill>
                  <a:srgbClr val="0000FF"/>
                </a:solidFill>
              </a:rPr>
              <a:t>REGULAR proposal with reduced scope -2009 (PM#2)</a:t>
            </a:r>
          </a:p>
          <a:p>
            <a:pPr lvl="3"/>
            <a:r>
              <a:rPr lang="en-US" dirty="0" smtClean="0"/>
              <a:t>Year </a:t>
            </a:r>
            <a:r>
              <a:rPr lang="en-US" dirty="0" smtClean="0"/>
              <a:t>2 in TT position : </a:t>
            </a:r>
            <a:r>
              <a:rPr lang="en-US" dirty="0" smtClean="0">
                <a:solidFill>
                  <a:srgbClr val="FF0000"/>
                </a:solidFill>
              </a:rPr>
              <a:t>Panel – Highly Recommended – Funded (2010)</a:t>
            </a:r>
          </a:p>
          <a:p>
            <a:pPr lvl="3"/>
            <a:r>
              <a:rPr lang="en-US" dirty="0" smtClean="0"/>
              <a:t>Reviews: E, VG, VG</a:t>
            </a:r>
          </a:p>
          <a:p>
            <a:pPr lvl="3"/>
            <a:r>
              <a:rPr lang="en-US" dirty="0" smtClean="0"/>
              <a:t>Great news! – but also a problem – did I give away my CAREER idea.</a:t>
            </a:r>
          </a:p>
          <a:p>
            <a:pPr lvl="3"/>
            <a:r>
              <a:rPr lang="en-US" dirty="0" smtClean="0"/>
              <a:t>This delayed by 2</a:t>
            </a:r>
            <a:r>
              <a:rPr lang="en-US" baseline="30000" dirty="0" smtClean="0"/>
              <a:t>nd</a:t>
            </a:r>
            <a:r>
              <a:rPr lang="en-US" dirty="0" smtClean="0"/>
              <a:t> submission by </a:t>
            </a:r>
            <a:r>
              <a:rPr lang="en-US" dirty="0" smtClean="0"/>
              <a:t>2+ </a:t>
            </a:r>
            <a:r>
              <a:rPr lang="en-US" dirty="0" smtClean="0"/>
              <a:t>years – PM seemed receptive to CAREER idea (thought it was funded)</a:t>
            </a:r>
          </a:p>
          <a:p>
            <a:pPr lvl="3"/>
            <a:r>
              <a:rPr lang="en-US" dirty="0" smtClean="0"/>
              <a:t>Changed jobs – came to Lehigh (2012); Made progress with NSF grant, published, served in </a:t>
            </a:r>
            <a:r>
              <a:rPr lang="en-US" dirty="0" smtClean="0"/>
              <a:t>several NSF </a:t>
            </a:r>
            <a:r>
              <a:rPr lang="en-US" dirty="0" smtClean="0"/>
              <a:t>panels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Met CAREER awardees – network, got advise from people </a:t>
            </a:r>
            <a:r>
              <a:rPr lang="en-US" dirty="0" smtClean="0">
                <a:solidFill>
                  <a:srgbClr val="0000FF"/>
                </a:solidFill>
              </a:rPr>
              <a:t>who served in </a:t>
            </a:r>
            <a:r>
              <a:rPr lang="en-US" dirty="0" smtClean="0">
                <a:solidFill>
                  <a:srgbClr val="0000FF"/>
                </a:solidFill>
              </a:rPr>
              <a:t>panels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Second CAREER submission – 2013 (PM#3)</a:t>
            </a:r>
          </a:p>
          <a:p>
            <a:pPr lvl="3"/>
            <a:r>
              <a:rPr lang="en-US" dirty="0" smtClean="0"/>
              <a:t>Year 5 in TT position: </a:t>
            </a:r>
            <a:r>
              <a:rPr lang="en-US" dirty="0" smtClean="0">
                <a:solidFill>
                  <a:srgbClr val="FF0000"/>
                </a:solidFill>
              </a:rPr>
              <a:t>Panel- Recommended </a:t>
            </a:r>
            <a:r>
              <a:rPr lang="en-US" dirty="0" smtClean="0">
                <a:solidFill>
                  <a:srgbClr val="FF0000"/>
                </a:solidFill>
              </a:rPr>
              <a:t>– Declined! </a:t>
            </a:r>
            <a:r>
              <a:rPr lang="en-US" dirty="0" smtClean="0"/>
              <a:t>(first </a:t>
            </a:r>
            <a:r>
              <a:rPr lang="en-US" dirty="0" smtClean="0"/>
              <a:t>one out!)</a:t>
            </a:r>
          </a:p>
          <a:p>
            <a:pPr lvl="3"/>
            <a:r>
              <a:rPr lang="en-US" dirty="0" smtClean="0"/>
              <a:t>Reviews: E/VG, </a:t>
            </a:r>
            <a:r>
              <a:rPr lang="en-US" dirty="0" smtClean="0">
                <a:solidFill>
                  <a:srgbClr val="FF0000"/>
                </a:solidFill>
              </a:rPr>
              <a:t>VG/G</a:t>
            </a:r>
            <a:r>
              <a:rPr lang="en-US" dirty="0" smtClean="0"/>
              <a:t>, VG. Panel thought it was not focused </a:t>
            </a:r>
            <a:r>
              <a:rPr lang="en-US" dirty="0" smtClean="0"/>
              <a:t>adequately (7 hypothesis) and </a:t>
            </a:r>
            <a:r>
              <a:rPr lang="en-US" dirty="0" smtClean="0"/>
              <a:t>too ambitious (both IM and BI)!</a:t>
            </a:r>
          </a:p>
          <a:p>
            <a:pPr lvl="3"/>
            <a:r>
              <a:rPr lang="en-US" dirty="0" smtClean="0"/>
              <a:t>Spoke to PM on the phone (~1 </a:t>
            </a:r>
            <a:r>
              <a:rPr lang="en-US" dirty="0" err="1" smtClean="0"/>
              <a:t>hr</a:t>
            </a:r>
            <a:r>
              <a:rPr lang="en-US" dirty="0" smtClean="0"/>
              <a:t>). Gave me detailed notes of the discussion. Pointed out things that were not in the review.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Third CAREER submission – 2014 (PM#3)</a:t>
            </a:r>
          </a:p>
          <a:p>
            <a:pPr lvl="3"/>
            <a:r>
              <a:rPr lang="en-US" dirty="0" smtClean="0"/>
              <a:t>Year 6 in TT position: </a:t>
            </a:r>
            <a:r>
              <a:rPr lang="en-US" dirty="0" smtClean="0">
                <a:solidFill>
                  <a:srgbClr val="FF0000"/>
                </a:solidFill>
              </a:rPr>
              <a:t>Panel: Highly Recommended – Funded (#1 in panel)</a:t>
            </a:r>
          </a:p>
          <a:p>
            <a:pPr lvl="3"/>
            <a:r>
              <a:rPr lang="en-US" dirty="0" smtClean="0"/>
              <a:t>Reviews: </a:t>
            </a:r>
            <a:r>
              <a:rPr lang="en-US" dirty="0" smtClean="0"/>
              <a:t>E,E,E. </a:t>
            </a:r>
            <a:r>
              <a:rPr lang="en-US" dirty="0" smtClean="0"/>
              <a:t>One panelist (still) thought </a:t>
            </a:r>
            <a:r>
              <a:rPr lang="en-US" dirty="0" smtClean="0"/>
              <a:t>proposed problem </a:t>
            </a:r>
            <a:r>
              <a:rPr lang="en-US" dirty="0" smtClean="0"/>
              <a:t>was not </a:t>
            </a:r>
            <a:r>
              <a:rPr lang="en-US" dirty="0" smtClean="0"/>
              <a:t>transformative, just challenging!</a:t>
            </a: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44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Preamble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7696200" cy="6019800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SCOPE</a:t>
            </a:r>
          </a:p>
          <a:p>
            <a:pPr lvl="1"/>
            <a:r>
              <a:rPr lang="en-US" sz="1300" dirty="0" smtClean="0">
                <a:solidFill>
                  <a:srgbClr val="0000FF"/>
                </a:solidFill>
              </a:rPr>
              <a:t>CAREER </a:t>
            </a:r>
            <a:r>
              <a:rPr lang="en-US" sz="1300" dirty="0">
                <a:solidFill>
                  <a:srgbClr val="0000FF"/>
                </a:solidFill>
              </a:rPr>
              <a:t>grants </a:t>
            </a:r>
            <a:r>
              <a:rPr lang="en-US" sz="1300" dirty="0" smtClean="0">
                <a:solidFill>
                  <a:srgbClr val="0000FF"/>
                </a:solidFill>
              </a:rPr>
              <a:t>painted </a:t>
            </a:r>
            <a:r>
              <a:rPr lang="en-US" sz="1300" dirty="0">
                <a:solidFill>
                  <a:srgbClr val="0000FF"/>
                </a:solidFill>
              </a:rPr>
              <a:t>with broader </a:t>
            </a:r>
            <a:r>
              <a:rPr lang="en-US" sz="1300" dirty="0" smtClean="0">
                <a:solidFill>
                  <a:srgbClr val="0000FF"/>
                </a:solidFill>
              </a:rPr>
              <a:t>strokes</a:t>
            </a:r>
          </a:p>
          <a:p>
            <a:pPr lvl="4"/>
            <a:r>
              <a:rPr lang="en-US" sz="1400" dirty="0"/>
              <a:t>Transformative (Transformational) – Must demonstrate how your research will create a paradigm </a:t>
            </a:r>
            <a:r>
              <a:rPr lang="en-US" sz="1400" dirty="0" smtClean="0"/>
              <a:t>shift</a:t>
            </a:r>
          </a:p>
          <a:p>
            <a:pPr lvl="4"/>
            <a:r>
              <a:rPr lang="en-US" sz="1400" dirty="0" smtClean="0"/>
              <a:t>See </a:t>
            </a:r>
            <a:r>
              <a:rPr lang="en-US" sz="1400" dirty="0"/>
              <a:t>what has been funded in the last 5 years. </a:t>
            </a:r>
          </a:p>
          <a:p>
            <a:pPr lvl="4"/>
            <a:r>
              <a:rPr lang="en-US" sz="1400" dirty="0" smtClean="0"/>
              <a:t>Avoid incremental problems – dream </a:t>
            </a:r>
            <a:r>
              <a:rPr lang="en-US" sz="1400" b="1" dirty="0" smtClean="0"/>
              <a:t>big</a:t>
            </a:r>
            <a:r>
              <a:rPr lang="en-US" sz="1400" dirty="0" smtClean="0"/>
              <a:t>.</a:t>
            </a:r>
          </a:p>
          <a:p>
            <a:pPr lvl="4"/>
            <a:r>
              <a:rPr lang="en-US" sz="1400" dirty="0" smtClean="0"/>
              <a:t>Think about Impact - Others in your field </a:t>
            </a:r>
            <a:r>
              <a:rPr lang="en-US" sz="1400" b="1" dirty="0" smtClean="0"/>
              <a:t>must</a:t>
            </a:r>
            <a:r>
              <a:rPr lang="en-US" sz="1400" dirty="0" smtClean="0"/>
              <a:t> benefit </a:t>
            </a:r>
          </a:p>
          <a:p>
            <a:pPr lvl="1"/>
            <a:r>
              <a:rPr lang="en-US" sz="1300" dirty="0" smtClean="0">
                <a:solidFill>
                  <a:srgbClr val="0000FF"/>
                </a:solidFill>
              </a:rPr>
              <a:t>CAREER </a:t>
            </a:r>
            <a:r>
              <a:rPr lang="en-US" sz="1300" dirty="0">
                <a:solidFill>
                  <a:srgbClr val="0000FF"/>
                </a:solidFill>
              </a:rPr>
              <a:t>is supposed to establish a foundation for a lifetime of continued </a:t>
            </a:r>
            <a:r>
              <a:rPr lang="en-US" sz="1300" dirty="0" smtClean="0">
                <a:solidFill>
                  <a:srgbClr val="0000FF"/>
                </a:solidFill>
              </a:rPr>
              <a:t>achievement. </a:t>
            </a:r>
            <a:endParaRPr lang="en-US" sz="1300" dirty="0" smtClean="0">
              <a:solidFill>
                <a:srgbClr val="0000FF"/>
              </a:solidFill>
            </a:endParaRPr>
          </a:p>
          <a:p>
            <a:pPr lvl="1"/>
            <a:r>
              <a:rPr lang="en-US" sz="1300" dirty="0" smtClean="0"/>
              <a:t>My </a:t>
            </a:r>
            <a:r>
              <a:rPr lang="en-US" sz="1300" dirty="0" smtClean="0"/>
              <a:t>interpretation: What </a:t>
            </a:r>
            <a:r>
              <a:rPr lang="en-US" sz="1300" dirty="0"/>
              <a:t>is it that you would most like to do in the next 10 </a:t>
            </a:r>
            <a:r>
              <a:rPr lang="en-US" sz="1300" dirty="0" smtClean="0"/>
              <a:t>years?</a:t>
            </a:r>
          </a:p>
          <a:p>
            <a:pPr lvl="4"/>
            <a:r>
              <a:rPr lang="en-US" sz="1400" dirty="0" smtClean="0"/>
              <a:t>Write on </a:t>
            </a:r>
            <a:r>
              <a:rPr lang="en-US" sz="1400" dirty="0"/>
              <a:t>the </a:t>
            </a:r>
            <a:r>
              <a:rPr lang="en-US" sz="1400" b="1" dirty="0"/>
              <a:t>first 5 years </a:t>
            </a:r>
            <a:r>
              <a:rPr lang="en-US" sz="1400" dirty="0"/>
              <a:t>of THAT </a:t>
            </a:r>
            <a:r>
              <a:rPr lang="en-US" sz="1400" dirty="0" smtClean="0"/>
              <a:t>project. </a:t>
            </a:r>
          </a:p>
          <a:p>
            <a:pPr lvl="4"/>
            <a:r>
              <a:rPr lang="en-US" sz="1400" dirty="0" smtClean="0"/>
              <a:t>Run </a:t>
            </a:r>
            <a:r>
              <a:rPr lang="en-US" sz="1400" dirty="0"/>
              <a:t>it by </a:t>
            </a:r>
            <a:r>
              <a:rPr lang="en-US" sz="1400" dirty="0" smtClean="0"/>
              <a:t>your mentors. If </a:t>
            </a:r>
            <a:r>
              <a:rPr lang="en-US" sz="1400" dirty="0"/>
              <a:t>you have a few </a:t>
            </a:r>
            <a:r>
              <a:rPr lang="en-US" sz="1400" dirty="0" smtClean="0"/>
              <a:t>ideas and </a:t>
            </a:r>
            <a:r>
              <a:rPr lang="en-US" sz="1400" dirty="0"/>
              <a:t>don't know which </a:t>
            </a:r>
            <a:r>
              <a:rPr lang="en-US" sz="1400" dirty="0" smtClean="0"/>
              <a:t>one to </a:t>
            </a:r>
            <a:r>
              <a:rPr lang="en-US" sz="1400" dirty="0"/>
              <a:t>write about, run it by the PM</a:t>
            </a:r>
            <a:r>
              <a:rPr lang="en-US" sz="1400" dirty="0" smtClean="0"/>
              <a:t>.</a:t>
            </a:r>
          </a:p>
          <a:p>
            <a:pPr lvl="4"/>
            <a:r>
              <a:rPr lang="en-US" sz="1400" dirty="0" smtClean="0"/>
              <a:t>Helpful </a:t>
            </a:r>
            <a:r>
              <a:rPr lang="en-US" sz="1400" dirty="0"/>
              <a:t>ones will say "This one is too </a:t>
            </a:r>
            <a:r>
              <a:rPr lang="en-US" sz="1400" dirty="0" smtClean="0"/>
              <a:t>narrow; </a:t>
            </a:r>
            <a:r>
              <a:rPr lang="en-US" sz="1400" dirty="0" smtClean="0">
                <a:solidFill>
                  <a:srgbClr val="FF0000"/>
                </a:solidFill>
              </a:rPr>
              <a:t>OR</a:t>
            </a:r>
            <a:r>
              <a:rPr lang="en-US" sz="1400" dirty="0" smtClean="0"/>
              <a:t>, </a:t>
            </a:r>
            <a:r>
              <a:rPr lang="en-US" sz="1400" dirty="0"/>
              <a:t>this one is </a:t>
            </a:r>
            <a:r>
              <a:rPr lang="en-US" sz="1400" dirty="0" smtClean="0"/>
              <a:t>not appropriate”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GETTING INFORMED</a:t>
            </a:r>
          </a:p>
          <a:p>
            <a:pPr lvl="1"/>
            <a:r>
              <a:rPr lang="en-US" sz="1300" dirty="0" smtClean="0">
                <a:solidFill>
                  <a:srgbClr val="0000FF"/>
                </a:solidFill>
              </a:rPr>
              <a:t>Contacting </a:t>
            </a:r>
            <a:r>
              <a:rPr lang="en-US" sz="1300" dirty="0">
                <a:solidFill>
                  <a:srgbClr val="0000FF"/>
                </a:solidFill>
              </a:rPr>
              <a:t>the PM is extremely important. Contact him/her early on, before you start writing. </a:t>
            </a:r>
          </a:p>
          <a:p>
            <a:pPr lvl="4"/>
            <a:r>
              <a:rPr lang="en-US" sz="1400" dirty="0"/>
              <a:t>Send a 2 page description with a representative slide. Make sure you have IM and BI </a:t>
            </a:r>
            <a:r>
              <a:rPr lang="en-US" sz="1400" dirty="0" smtClean="0"/>
              <a:t>highlighted.</a:t>
            </a:r>
          </a:p>
          <a:p>
            <a:pPr lvl="1"/>
            <a:r>
              <a:rPr lang="en-US" sz="1300" dirty="0" smtClean="0"/>
              <a:t>Know </a:t>
            </a:r>
            <a:r>
              <a:rPr lang="en-US" sz="1300" dirty="0"/>
              <a:t>(try to!) the panel composition and how it will operate:</a:t>
            </a:r>
          </a:p>
          <a:p>
            <a:pPr lvl="4"/>
            <a:r>
              <a:rPr lang="en-US" sz="1400" dirty="0"/>
              <a:t>A lot of programs utilize mail-in review + panels</a:t>
            </a:r>
          </a:p>
          <a:p>
            <a:pPr lvl="4"/>
            <a:r>
              <a:rPr lang="en-US" sz="1400" dirty="0"/>
              <a:t>CAREER panels are composed of senior prominent faculty (some cases a few recent junior awardees).  Is significantly different than your regular program's panels, so ask. </a:t>
            </a:r>
          </a:p>
          <a:p>
            <a:pPr lvl="4"/>
            <a:r>
              <a:rPr lang="en-US" sz="1400" dirty="0"/>
              <a:t>In my experience, you may need to be persistent in getting a hold of the PM, but this is very important. </a:t>
            </a:r>
          </a:p>
          <a:p>
            <a:pPr lvl="4"/>
            <a:endParaRPr lang="en-US" sz="1400" dirty="0" smtClean="0"/>
          </a:p>
          <a:p>
            <a:pPr lvl="4"/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754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Intellectual Merits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763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Proposal must be hypothesis driven</a:t>
            </a:r>
          </a:p>
          <a:p>
            <a:pPr lvl="1"/>
            <a:r>
              <a:rPr lang="en-US" dirty="0" smtClean="0"/>
              <a:t>Regular Proposal – 1 central hypothesis (can be narrow)</a:t>
            </a:r>
          </a:p>
          <a:p>
            <a:pPr lvl="1"/>
            <a:r>
              <a:rPr lang="en-US" dirty="0" smtClean="0"/>
              <a:t>Career Proposal </a:t>
            </a:r>
            <a:r>
              <a:rPr lang="en-US" dirty="0"/>
              <a:t>– </a:t>
            </a:r>
            <a:r>
              <a:rPr lang="en-US" dirty="0" smtClean="0"/>
              <a:t>Must have multiple </a:t>
            </a:r>
            <a:r>
              <a:rPr lang="en-US" dirty="0" smtClean="0"/>
              <a:t>hypothesis (remember 5+ years)</a:t>
            </a:r>
            <a:endParaRPr lang="en-US" dirty="0" smtClean="0"/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submission – (1 hypothesis – criticized); 2</a:t>
            </a:r>
            <a:r>
              <a:rPr lang="en-US" baseline="30000" dirty="0" smtClean="0"/>
              <a:t>nd</a:t>
            </a:r>
            <a:r>
              <a:rPr lang="en-US" dirty="0" smtClean="0"/>
              <a:t> submission – (7, not properly linked, again criticized); 3</a:t>
            </a:r>
            <a:r>
              <a:rPr lang="en-US" baseline="30000" dirty="0" smtClean="0"/>
              <a:t>rd</a:t>
            </a:r>
            <a:r>
              <a:rPr lang="en-US" dirty="0" smtClean="0"/>
              <a:t> submission – (total of 3 – linked all 3 and provided preliminary simulation data in support of hypothesis).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Theme of research must be reflected in proposal title</a:t>
            </a:r>
          </a:p>
          <a:p>
            <a:pPr lvl="2"/>
            <a:r>
              <a:rPr lang="en-US" dirty="0" smtClean="0"/>
              <a:t>Start with CAREER development plan that includes both IM and BI. </a:t>
            </a:r>
          </a:p>
          <a:p>
            <a:pPr lvl="2"/>
            <a:r>
              <a:rPr lang="en-US" dirty="0" smtClean="0"/>
              <a:t>Summarize objectives and research &amp; educational plan in the first 2 pages. Reviewer must get excited reading these two pages and should want to read more. </a:t>
            </a:r>
          </a:p>
          <a:p>
            <a:pPr lvl="2"/>
            <a:r>
              <a:rPr lang="en-US" dirty="0" smtClean="0"/>
              <a:t>Provide references – show you know the literature. Cite your own work, highlight them in the references. </a:t>
            </a:r>
          </a:p>
          <a:p>
            <a:pPr lvl="2"/>
            <a:r>
              <a:rPr lang="en-US" dirty="0" smtClean="0"/>
              <a:t>Try to link your work to other fields</a:t>
            </a:r>
          </a:p>
          <a:p>
            <a:pPr lvl="2"/>
            <a:r>
              <a:rPr lang="en-US" dirty="0" smtClean="0"/>
              <a:t>MUST have high level of technical discussion – impress the reviewer  who is the expert in your field.</a:t>
            </a:r>
          </a:p>
          <a:p>
            <a:pPr lvl="2"/>
            <a:r>
              <a:rPr lang="en-US" dirty="0" smtClean="0"/>
              <a:t>Figures/Illustrations must tell a story ; figure captions must be self explanatory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Assessment </a:t>
            </a:r>
            <a:r>
              <a:rPr lang="en-US" dirty="0" smtClean="0">
                <a:solidFill>
                  <a:srgbClr val="0000FF"/>
                </a:solidFill>
              </a:rPr>
              <a:t>– How will you measure if you are making steady progress in research? </a:t>
            </a:r>
          </a:p>
          <a:p>
            <a:pPr lvl="2"/>
            <a:r>
              <a:rPr lang="en-US" dirty="0" smtClean="0"/>
              <a:t>Mentor in department; external mentors – Ask them to write a letter.</a:t>
            </a:r>
          </a:p>
          <a:p>
            <a:pPr lvl="2"/>
            <a:r>
              <a:rPr lang="en-US" dirty="0" smtClean="0"/>
              <a:t>Arrange for an advisory group (1 internal, 2 external).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06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Broader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924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BI: Most </a:t>
            </a:r>
            <a:r>
              <a:rPr lang="en-US" dirty="0">
                <a:solidFill>
                  <a:srgbClr val="0000FF"/>
                </a:solidFill>
              </a:rPr>
              <a:t>people think "education &amp; outreach" </a:t>
            </a:r>
            <a:r>
              <a:rPr lang="en-US" dirty="0"/>
              <a:t>when BI is </a:t>
            </a:r>
            <a:r>
              <a:rPr lang="en-US" dirty="0" smtClean="0"/>
              <a:t>mentioned, </a:t>
            </a:r>
            <a:r>
              <a:rPr lang="en-US" dirty="0"/>
              <a:t>and while they are not synonymous, </a:t>
            </a:r>
            <a:r>
              <a:rPr lang="en-US" dirty="0" smtClean="0"/>
              <a:t>there are differences.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a standard grant, activities such as inclusion of undergrads in research and plugging into your institution's existing initiatives on broadening participation </a:t>
            </a:r>
            <a:r>
              <a:rPr lang="en-US" dirty="0" smtClean="0"/>
              <a:t>is sufficient.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CAREER, you have to go beyond and </a:t>
            </a:r>
            <a:r>
              <a:rPr lang="en-US" dirty="0" smtClean="0"/>
              <a:t>show creativity. </a:t>
            </a:r>
            <a:endParaRPr lang="en-US" dirty="0" smtClean="0"/>
          </a:p>
          <a:p>
            <a:pPr lvl="3"/>
            <a:r>
              <a:rPr lang="en-US" dirty="0" smtClean="0"/>
              <a:t>Should address an educational roadblock in your area.</a:t>
            </a:r>
            <a:endParaRPr lang="en-US" dirty="0" smtClean="0"/>
          </a:p>
          <a:p>
            <a:pPr lvl="1"/>
            <a:r>
              <a:rPr lang="en-US" dirty="0" smtClean="0"/>
              <a:t>Broadening </a:t>
            </a:r>
            <a:r>
              <a:rPr lang="en-US" dirty="0"/>
              <a:t>participation is another important aspect of </a:t>
            </a:r>
            <a:r>
              <a:rPr lang="en-US" dirty="0" smtClean="0"/>
              <a:t>BI. Leverage programs in Lehigh or local community. </a:t>
            </a:r>
          </a:p>
          <a:p>
            <a:pPr lvl="1"/>
            <a:r>
              <a:rPr lang="en-US" dirty="0" smtClean="0"/>
              <a:t>Budget for BI – how will you fund these activities. Can ask for REU or RET supplements.</a:t>
            </a:r>
          </a:p>
          <a:p>
            <a:pPr lvl="1"/>
            <a:r>
              <a:rPr lang="en-US" dirty="0" smtClean="0"/>
              <a:t>Propose </a:t>
            </a:r>
            <a:r>
              <a:rPr lang="en-US" dirty="0"/>
              <a:t>what you would actually enjoy to do for BI</a:t>
            </a:r>
            <a:r>
              <a:rPr lang="en-US" dirty="0" smtClean="0"/>
              <a:t>. 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>
                <a:solidFill>
                  <a:srgbClr val="0000FF"/>
                </a:solidFill>
              </a:rPr>
              <a:t>BI </a:t>
            </a:r>
            <a:r>
              <a:rPr lang="en-US" dirty="0">
                <a:solidFill>
                  <a:srgbClr val="0000FF"/>
                </a:solidFill>
              </a:rPr>
              <a:t>should enhance and complement your awesome research, not be a crutch. </a:t>
            </a:r>
            <a:r>
              <a:rPr lang="en-US" dirty="0"/>
              <a:t>Integration is the key</a:t>
            </a:r>
            <a:r>
              <a:rPr lang="en-US" dirty="0" smtClean="0"/>
              <a:t>! A </a:t>
            </a:r>
            <a:r>
              <a:rPr lang="en-US" dirty="0"/>
              <a:t>great BI will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compensate for a less-than-stellar research project. 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Assessment</a:t>
            </a:r>
            <a:r>
              <a:rPr lang="en-US" dirty="0">
                <a:solidFill>
                  <a:srgbClr val="0000FF"/>
                </a:solidFill>
              </a:rPr>
              <a:t> – How will you measure if you are making steady progress in </a:t>
            </a:r>
            <a:r>
              <a:rPr lang="en-US" dirty="0" smtClean="0">
                <a:solidFill>
                  <a:srgbClr val="0000FF"/>
                </a:solidFill>
              </a:rPr>
              <a:t>educational activities? 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dirty="0" smtClean="0"/>
              <a:t>Meetings with interested parties, Questionnaires to track outreach</a:t>
            </a:r>
            <a:endParaRPr lang="en-US" dirty="0"/>
          </a:p>
          <a:p>
            <a:pPr lvl="2"/>
            <a:r>
              <a:rPr lang="en-US" dirty="0" smtClean="0"/>
              <a:t>Arrange </a:t>
            </a:r>
            <a:r>
              <a:rPr lang="en-US" dirty="0"/>
              <a:t>for an advisory group (1 internal, 2 external). </a:t>
            </a:r>
            <a:r>
              <a:rPr lang="en-US" dirty="0" smtClean="0"/>
              <a:t>Get letters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687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924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Writing style should be broad and easily readable.</a:t>
            </a:r>
          </a:p>
          <a:p>
            <a:pPr lvl="2"/>
            <a:r>
              <a:rPr lang="en-US" dirty="0" smtClean="0"/>
              <a:t>Avoid anything less than 12 (or 11.5). Must present information so it is easy to spot to the tired eyes</a:t>
            </a:r>
            <a:r>
              <a:rPr lang="en-US" dirty="0" smtClean="0"/>
              <a:t>. Remember each will read 6-9 proposals and probably spend ~ 1-2 hours on yours.</a:t>
            </a:r>
            <a:endParaRPr lang="en-US" dirty="0" smtClean="0"/>
          </a:p>
          <a:p>
            <a:pPr lvl="2"/>
            <a:r>
              <a:rPr lang="en-US" dirty="0" smtClean="0"/>
              <a:t>Enhance visibility - Make </a:t>
            </a:r>
            <a:r>
              <a:rPr lang="en-US" dirty="0" smtClean="0"/>
              <a:t>sure your figure captions tell a story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Cite people’s work extensively.</a:t>
            </a:r>
          </a:p>
          <a:p>
            <a:pPr lvl="4"/>
            <a:r>
              <a:rPr lang="en-US" dirty="0" smtClean="0"/>
              <a:t>Must have citations for educational components</a:t>
            </a:r>
          </a:p>
          <a:p>
            <a:pPr lvl="4"/>
            <a:r>
              <a:rPr lang="en-US" dirty="0" smtClean="0"/>
              <a:t>Look up program webpage to see senior PIs that have been funded in the last 3 years – cite their work if possible.</a:t>
            </a:r>
          </a:p>
          <a:p>
            <a:pPr lvl="4"/>
            <a:r>
              <a:rPr lang="en-US" dirty="0" smtClean="0"/>
              <a:t>Cite your own work and demonstrate what you are proposing is linked.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CAREER proposals: PIs </a:t>
            </a:r>
            <a:r>
              <a:rPr lang="en-US" dirty="0">
                <a:solidFill>
                  <a:srgbClr val="0000FF"/>
                </a:solidFill>
              </a:rPr>
              <a:t>are more </a:t>
            </a:r>
            <a:r>
              <a:rPr lang="en-US" dirty="0" smtClean="0">
                <a:solidFill>
                  <a:srgbClr val="0000FF"/>
                </a:solidFill>
              </a:rPr>
              <a:t>constrained </a:t>
            </a:r>
            <a:r>
              <a:rPr lang="en-US" dirty="0">
                <a:solidFill>
                  <a:srgbClr val="0000FF"/>
                </a:solidFill>
              </a:rPr>
              <a:t>in space than with standard grants </a:t>
            </a:r>
            <a:r>
              <a:rPr lang="en-US" dirty="0" smtClean="0">
                <a:solidFill>
                  <a:srgbClr val="0000FF"/>
                </a:solidFill>
              </a:rPr>
              <a:t>proposals</a:t>
            </a:r>
          </a:p>
          <a:p>
            <a:pPr lvl="2"/>
            <a:r>
              <a:rPr lang="en-US" dirty="0" smtClean="0"/>
              <a:t>Much </a:t>
            </a:r>
            <a:r>
              <a:rPr lang="en-US" dirty="0"/>
              <a:t>larger chunk to Broader </a:t>
            </a:r>
            <a:r>
              <a:rPr lang="en-US" dirty="0" smtClean="0"/>
              <a:t>Impacts (1-4 pages)</a:t>
            </a:r>
          </a:p>
          <a:p>
            <a:pPr lvl="1"/>
            <a:r>
              <a:rPr lang="en-US" dirty="0" smtClean="0"/>
              <a:t>Some useful advise:</a:t>
            </a:r>
          </a:p>
          <a:p>
            <a:pPr lvl="2"/>
            <a:r>
              <a:rPr lang="en-US" dirty="0" smtClean="0"/>
              <a:t>First write your research plan – make sure it is broad enough for all in the panel. In addition, it should have a high level of technical specificity so that the experts in the panel are impressed</a:t>
            </a:r>
            <a:r>
              <a:rPr lang="en-US" dirty="0" smtClean="0"/>
              <a:t>. Do not worry about page limit. You can always reduce….</a:t>
            </a:r>
            <a:endParaRPr lang="en-US" dirty="0" smtClean="0"/>
          </a:p>
          <a:p>
            <a:pPr lvl="2"/>
            <a:r>
              <a:rPr lang="en-US" dirty="0" smtClean="0"/>
              <a:t>Work on your education plan next. Think about impressing the ones who are not experts in your research</a:t>
            </a:r>
            <a:r>
              <a:rPr lang="en-US" dirty="0" smtClean="0"/>
              <a:t>. Why is your educational panel innovative? </a:t>
            </a:r>
          </a:p>
          <a:p>
            <a:pPr lvl="1"/>
            <a:r>
              <a:rPr lang="en-US" dirty="0" smtClean="0"/>
              <a:t>Have a assessment plan.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Always suggest reviewers – individuals you have met in panels, conferences. Sometimes PMs are unsure who to pick.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36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924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Devil is in the </a:t>
            </a:r>
            <a:r>
              <a:rPr lang="en-US" dirty="0" smtClean="0"/>
              <a:t>details</a:t>
            </a:r>
          </a:p>
          <a:p>
            <a:pPr lvl="2"/>
            <a:r>
              <a:rPr lang="en-US" dirty="0" smtClean="0"/>
              <a:t>Intellectual Merits, Broader </a:t>
            </a:r>
            <a:r>
              <a:rPr lang="en-US" dirty="0"/>
              <a:t>Impacts </a:t>
            </a:r>
            <a:endParaRPr lang="en-US" dirty="0" smtClean="0"/>
          </a:p>
          <a:p>
            <a:pPr lvl="2"/>
            <a:r>
              <a:rPr lang="en-US" dirty="0" smtClean="0"/>
              <a:t>Clearly stated hypothesis, goals (publication plan?)</a:t>
            </a:r>
          </a:p>
          <a:p>
            <a:pPr lvl="2"/>
            <a:r>
              <a:rPr lang="en-US" dirty="0" smtClean="0"/>
              <a:t>Dissemination, Assessment Plan</a:t>
            </a:r>
          </a:p>
          <a:p>
            <a:pPr lvl="2"/>
            <a:r>
              <a:rPr lang="en-US" dirty="0" smtClean="0"/>
              <a:t>Career Statement – how will this help you to become a better educator?</a:t>
            </a:r>
            <a:endParaRPr lang="en-US" dirty="0" smtClean="0"/>
          </a:p>
          <a:p>
            <a:r>
              <a:rPr lang="en-US" dirty="0" smtClean="0"/>
              <a:t>Be passionate, talk to people (</a:t>
            </a:r>
            <a:r>
              <a:rPr lang="en-US" dirty="0" smtClean="0"/>
              <a:t>PMs </a:t>
            </a:r>
            <a:r>
              <a:rPr lang="en-US" dirty="0" smtClean="0"/>
              <a:t>et al.)</a:t>
            </a:r>
          </a:p>
          <a:p>
            <a:pPr lvl="1"/>
            <a:r>
              <a:rPr lang="en-US" dirty="0" smtClean="0"/>
              <a:t>Solicit advise, </a:t>
            </a:r>
            <a:r>
              <a:rPr lang="en-US" dirty="0" smtClean="0"/>
              <a:t>learn </a:t>
            </a:r>
            <a:r>
              <a:rPr lang="en-US" dirty="0" smtClean="0"/>
              <a:t>to weed out advise</a:t>
            </a:r>
          </a:p>
          <a:p>
            <a:pPr lvl="1"/>
            <a:r>
              <a:rPr lang="en-US" dirty="0" smtClean="0"/>
              <a:t>Do what you think is appropriate, it is your </a:t>
            </a:r>
            <a:r>
              <a:rPr lang="en-US" dirty="0" smtClean="0"/>
              <a:t>CAREER.</a:t>
            </a:r>
            <a:endParaRPr lang="en-US" dirty="0" smtClean="0"/>
          </a:p>
          <a:p>
            <a:r>
              <a:rPr lang="en-US" dirty="0" smtClean="0"/>
              <a:t>Start early, if you are writing the proposal in June/July, </a:t>
            </a:r>
            <a:r>
              <a:rPr lang="en-US" dirty="0" smtClean="0"/>
              <a:t>you will probably not </a:t>
            </a:r>
            <a:r>
              <a:rPr lang="en-US" dirty="0" smtClean="0"/>
              <a:t>make </a:t>
            </a:r>
            <a:r>
              <a:rPr lang="en-US" dirty="0" smtClean="0"/>
              <a:t>it.</a:t>
            </a:r>
          </a:p>
          <a:p>
            <a:pPr lvl="1"/>
            <a:r>
              <a:rPr lang="en-US" dirty="0" smtClean="0"/>
              <a:t>Proof edit, seek editorial help</a:t>
            </a:r>
          </a:p>
          <a:p>
            <a:pPr lvl="1"/>
            <a:r>
              <a:rPr lang="en-US" dirty="0" smtClean="0"/>
              <a:t>Ask mentors or previous CAREER awardees to </a:t>
            </a:r>
            <a:r>
              <a:rPr lang="en-US" dirty="0" smtClean="0"/>
              <a:t>assist with technical content, outreach. </a:t>
            </a:r>
          </a:p>
          <a:p>
            <a:pPr lvl="1"/>
            <a:r>
              <a:rPr lang="en-US" dirty="0" smtClean="0"/>
              <a:t>Reach out to CAREER awardees in department, campus.</a:t>
            </a:r>
            <a:endParaRPr lang="en-US" dirty="0" smtClean="0"/>
          </a:p>
          <a:p>
            <a:r>
              <a:rPr lang="en-US" dirty="0" smtClean="0"/>
              <a:t>If declined, take the advise the panel gives you. </a:t>
            </a:r>
            <a:r>
              <a:rPr lang="en-US" dirty="0" smtClean="0"/>
              <a:t>Do not take it personally. Talk </a:t>
            </a:r>
            <a:r>
              <a:rPr lang="en-US" dirty="0" smtClean="0"/>
              <a:t>to your PM. Volunteer service.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A CAREER grant does not make or break your academic career. </a:t>
            </a:r>
            <a:r>
              <a:rPr lang="en-US" dirty="0" smtClean="0"/>
              <a:t>Regardless </a:t>
            </a:r>
            <a:r>
              <a:rPr lang="en-US" dirty="0" smtClean="0"/>
              <a:t>of  the outcome, life goes on. 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27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D3D90A-DB8C-4E72-85FE-35F97C1FBC4D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 descr="C:\Users\arb612\AppData\Local\Microsoft\Windows\Temporary Internet Files\Content.IE5\HDL2F0VM\question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46361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13531" y="6567055"/>
            <a:ext cx="914400" cy="29094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Banerjee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466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</TotalTime>
  <Words>1197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Experience with NSF -CAREER and REGULAR Proposals</vt:lpstr>
      <vt:lpstr>Outline </vt:lpstr>
      <vt:lpstr>Background</vt:lpstr>
      <vt:lpstr>Preamble </vt:lpstr>
      <vt:lpstr>Intellectual Merits</vt:lpstr>
      <vt:lpstr>Broader Impacts</vt:lpstr>
      <vt:lpstr>Readability</vt:lpstr>
      <vt:lpstr>Thoughts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NSF Career Grant –  A story of 4 submissions &amp; 2 Awards</dc:title>
  <dc:creator>Arindam Banerjee</dc:creator>
  <cp:lastModifiedBy>Arindam Banerjee</cp:lastModifiedBy>
  <cp:revision>34</cp:revision>
  <dcterms:created xsi:type="dcterms:W3CDTF">2015-04-11T11:09:42Z</dcterms:created>
  <dcterms:modified xsi:type="dcterms:W3CDTF">2015-04-12T12:28:38Z</dcterms:modified>
</cp:coreProperties>
</file>