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7" r:id="rId2"/>
    <p:sldId id="288" r:id="rId3"/>
    <p:sldId id="305" r:id="rId4"/>
    <p:sldId id="304" r:id="rId5"/>
    <p:sldId id="266" r:id="rId6"/>
    <p:sldId id="306" r:id="rId7"/>
    <p:sldId id="260" r:id="rId8"/>
    <p:sldId id="307" r:id="rId9"/>
    <p:sldId id="308"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16A53F"/>
    <a:srgbClr val="3333FF"/>
    <a:srgbClr val="2617C0"/>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57" autoAdjust="0"/>
  </p:normalViewPr>
  <p:slideViewPr>
    <p:cSldViewPr>
      <p:cViewPr>
        <p:scale>
          <a:sx n="112" d="100"/>
          <a:sy n="112" d="100"/>
        </p:scale>
        <p:origin x="-63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8" d="100"/>
          <a:sy n="98" d="100"/>
        </p:scale>
        <p:origin x="-35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1BB507-B22B-405F-A7AE-57E2970B44C7}" type="datetimeFigureOut">
              <a:rPr lang="en-US" smtClean="0"/>
              <a:t>4/23/2014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86ACCB-9A9A-4BE0-9242-6D7A2CD7B327}" type="slidenum">
              <a:rPr lang="en-US" smtClean="0"/>
              <a:t>‹#›</a:t>
            </a:fld>
            <a:endParaRPr lang="en-US"/>
          </a:p>
        </p:txBody>
      </p:sp>
    </p:spTree>
    <p:extLst>
      <p:ext uri="{BB962C8B-B14F-4D97-AF65-F5344CB8AC3E}">
        <p14:creationId xmlns:p14="http://schemas.microsoft.com/office/powerpoint/2010/main" val="33635344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0816E8-9317-47B9-8C9C-47955CACDB97}" type="datetimeFigureOut">
              <a:rPr lang="en-US" smtClean="0"/>
              <a:t>4/23/2014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484AB-7D65-48D5-B944-59D91BBA8841}" type="slidenum">
              <a:rPr lang="en-US" smtClean="0"/>
              <a:t>‹#›</a:t>
            </a:fld>
            <a:endParaRPr lang="en-US"/>
          </a:p>
        </p:txBody>
      </p:sp>
    </p:spTree>
    <p:extLst>
      <p:ext uri="{BB962C8B-B14F-4D97-AF65-F5344CB8AC3E}">
        <p14:creationId xmlns:p14="http://schemas.microsoft.com/office/powerpoint/2010/main" val="2299843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7"/>
          <p:cNvSpPr>
            <a:spLocks noGrp="1" noChangeArrowheads="1"/>
          </p:cNvSpPr>
          <p:nvPr>
            <p:ph type="sldNum" sz="quarter" idx="5"/>
          </p:nvPr>
        </p:nvSpPr>
        <p:spPr>
          <a:noFill/>
        </p:spPr>
        <p:txBody>
          <a:bodyPr/>
          <a:lstStyle/>
          <a:p>
            <a:fld id="{1946029A-CD04-434F-B343-925FB21BB2D2}" type="slidenum">
              <a:rPr lang="en-US">
                <a:solidFill>
                  <a:prstClr val="black"/>
                </a:solidFill>
              </a:rPr>
              <a:pPr/>
              <a:t>1</a:t>
            </a:fld>
            <a:endParaRPr lang="en-US" dirty="0">
              <a:solidFill>
                <a:prstClr val="black"/>
              </a:solidFill>
            </a:endParaRPr>
          </a:p>
        </p:txBody>
      </p:sp>
      <p:sp>
        <p:nvSpPr>
          <p:cNvPr id="16386" name="Placeholder 2"/>
          <p:cNvSpPr>
            <a:spLocks noGrp="1" noRot="1" noChangeAspect="1" noChangeArrowheads="1" noTextEdit="1"/>
          </p:cNvSpPr>
          <p:nvPr>
            <p:ph type="sldImg"/>
          </p:nvPr>
        </p:nvSpPr>
        <p:spPr>
          <a:ln/>
        </p:spPr>
      </p:sp>
      <p:sp>
        <p:nvSpPr>
          <p:cNvPr id="16387" name="Placeholder 3"/>
          <p:cNvSpPr>
            <a:spLocks noGrp="1" noChangeArrowheads="1"/>
          </p:cNvSpPr>
          <p:nvPr>
            <p:ph type="body" idx="1"/>
          </p:nvPr>
        </p:nvSpPr>
        <p:spPr>
          <a:noFill/>
          <a:ln/>
        </p:spPr>
        <p:txBody>
          <a:bodyPr/>
          <a:lstStyle/>
          <a:p>
            <a:pPr eaLnBrk="1" hangingPunct="1"/>
            <a:endParaRPr lang="en-US" dirty="0">
              <a:latin typeface="Arial" pitchFamily="-72" charset="0"/>
              <a:ea typeface="ＭＳ Ｐゴシック" pitchFamily="-72" charset="-128"/>
              <a:cs typeface="ＭＳ Ｐゴシック" pitchFamily="-72"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8484AB-7D65-48D5-B944-59D91BBA8841}" type="slidenum">
              <a:rPr lang="en-US" smtClean="0"/>
              <a:t>2</a:t>
            </a:fld>
            <a:endParaRPr lang="en-US"/>
          </a:p>
        </p:txBody>
      </p:sp>
    </p:spTree>
    <p:extLst>
      <p:ext uri="{BB962C8B-B14F-4D97-AF65-F5344CB8AC3E}">
        <p14:creationId xmlns:p14="http://schemas.microsoft.com/office/powerpoint/2010/main" val="27517333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8484AB-7D65-48D5-B944-59D91BBA8841}" type="slidenum">
              <a:rPr lang="en-US" smtClean="0"/>
              <a:t>3</a:t>
            </a:fld>
            <a:endParaRPr lang="en-US"/>
          </a:p>
        </p:txBody>
      </p:sp>
    </p:spTree>
    <p:extLst>
      <p:ext uri="{BB962C8B-B14F-4D97-AF65-F5344CB8AC3E}">
        <p14:creationId xmlns:p14="http://schemas.microsoft.com/office/powerpoint/2010/main" val="2751733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8484AB-7D65-48D5-B944-59D91BBA8841}" type="slidenum">
              <a:rPr lang="en-US" smtClean="0"/>
              <a:t>4</a:t>
            </a:fld>
            <a:endParaRPr lang="en-US"/>
          </a:p>
        </p:txBody>
      </p:sp>
    </p:spTree>
    <p:extLst>
      <p:ext uri="{BB962C8B-B14F-4D97-AF65-F5344CB8AC3E}">
        <p14:creationId xmlns:p14="http://schemas.microsoft.com/office/powerpoint/2010/main" val="2751733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8484AB-7D65-48D5-B944-59D91BBA8841}" type="slidenum">
              <a:rPr lang="en-US" smtClean="0"/>
              <a:t>5</a:t>
            </a:fld>
            <a:endParaRPr lang="en-US"/>
          </a:p>
        </p:txBody>
      </p:sp>
    </p:spTree>
    <p:extLst>
      <p:ext uri="{BB962C8B-B14F-4D97-AF65-F5344CB8AC3E}">
        <p14:creationId xmlns:p14="http://schemas.microsoft.com/office/powerpoint/2010/main" val="27517333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8484AB-7D65-48D5-B944-59D91BBA8841}" type="slidenum">
              <a:rPr lang="en-US" smtClean="0"/>
              <a:t>6</a:t>
            </a:fld>
            <a:endParaRPr lang="en-US"/>
          </a:p>
        </p:txBody>
      </p:sp>
    </p:spTree>
    <p:extLst>
      <p:ext uri="{BB962C8B-B14F-4D97-AF65-F5344CB8AC3E}">
        <p14:creationId xmlns:p14="http://schemas.microsoft.com/office/powerpoint/2010/main" val="2751733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8484AB-7D65-48D5-B944-59D91BBA8841}" type="slidenum">
              <a:rPr lang="en-US" smtClean="0"/>
              <a:t>7</a:t>
            </a:fld>
            <a:endParaRPr lang="en-US"/>
          </a:p>
        </p:txBody>
      </p:sp>
    </p:spTree>
    <p:extLst>
      <p:ext uri="{BB962C8B-B14F-4D97-AF65-F5344CB8AC3E}">
        <p14:creationId xmlns:p14="http://schemas.microsoft.com/office/powerpoint/2010/main" val="13245435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8484AB-7D65-48D5-B944-59D91BBA8841}" type="slidenum">
              <a:rPr lang="en-US" smtClean="0"/>
              <a:t>8</a:t>
            </a:fld>
            <a:endParaRPr lang="en-US"/>
          </a:p>
        </p:txBody>
      </p:sp>
    </p:spTree>
    <p:extLst>
      <p:ext uri="{BB962C8B-B14F-4D97-AF65-F5344CB8AC3E}">
        <p14:creationId xmlns:p14="http://schemas.microsoft.com/office/powerpoint/2010/main" val="13245435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68484AB-7D65-48D5-B944-59D91BBA8841}" type="slidenum">
              <a:rPr lang="en-US" smtClean="0"/>
              <a:t>9</a:t>
            </a:fld>
            <a:endParaRPr lang="en-US"/>
          </a:p>
        </p:txBody>
      </p:sp>
    </p:spTree>
    <p:extLst>
      <p:ext uri="{BB962C8B-B14F-4D97-AF65-F5344CB8AC3E}">
        <p14:creationId xmlns:p14="http://schemas.microsoft.com/office/powerpoint/2010/main" val="1324543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3660035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29563082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248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0" y="0"/>
            <a:ext cx="6705600" cy="6248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12888921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hart" preserve="1">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2000"/>
          </a:xfrm>
        </p:spPr>
        <p:txBody>
          <a:bodyPr/>
          <a:lstStyle/>
          <a:p>
            <a:r>
              <a:rPr lang="en-US"/>
              <a:t>Click to edit Master title style</a:t>
            </a:r>
          </a:p>
        </p:txBody>
      </p:sp>
      <p:sp>
        <p:nvSpPr>
          <p:cNvPr id="3" name="Text Placeholder 2"/>
          <p:cNvSpPr>
            <a:spLocks noGrp="1"/>
          </p:cNvSpPr>
          <p:nvPr>
            <p:ph type="body" sz="half" idx="1"/>
          </p:nvPr>
        </p:nvSpPr>
        <p:spPr>
          <a:xfrm>
            <a:off x="0" y="762000"/>
            <a:ext cx="4495800" cy="5486400"/>
          </a:xfrm>
        </p:spPr>
        <p:txBody>
          <a:bodyPr/>
          <a:lstStyle>
            <a:lvl2pPr>
              <a:defRPr sz="1800"/>
            </a:lvl2pPr>
            <a:lvl3pPr>
              <a:defRPr sz="18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hart Placeholder 3"/>
          <p:cNvSpPr>
            <a:spLocks noGrp="1"/>
          </p:cNvSpPr>
          <p:nvPr>
            <p:ph type="chart" sz="half" idx="2"/>
          </p:nvPr>
        </p:nvSpPr>
        <p:spPr>
          <a:xfrm>
            <a:off x="4648200" y="762000"/>
            <a:ext cx="4495800" cy="5486400"/>
          </a:xfrm>
        </p:spPr>
        <p:txBody>
          <a:bodyPr/>
          <a:lstStyle/>
          <a:p>
            <a:pPr lvl="0"/>
            <a:endParaRPr lang="en-US" noProof="0"/>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766681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lvl1pPr>
              <a:defRPr>
                <a:solidFill>
                  <a:srgbClr val="3333FF"/>
                </a:solidFill>
                <a:latin typeface="Arial" panose="020B0604020202020204" pitchFamily="34" charset="0"/>
                <a:cs typeface="Arial" panose="020B0604020202020204" pitchFamily="34" charset="0"/>
              </a:defRPr>
            </a:lvl1pPr>
            <a:lvl2pPr marL="742950" indent="-182880">
              <a:buFont typeface="Arial" panose="020B0604020202020204" pitchFamily="34" charset="0"/>
              <a:buChar char="‒"/>
              <a:defRPr sz="1800">
                <a:latin typeface="Arial" panose="020B0604020202020204" pitchFamily="34" charset="0"/>
                <a:cs typeface="Arial" panose="020B0604020202020204" pitchFamily="34" charset="0"/>
              </a:defRPr>
            </a:lvl2pPr>
            <a:lvl3pPr indent="-182880">
              <a:defRPr sz="1800">
                <a:latin typeface="Arial" panose="020B0604020202020204" pitchFamily="34" charset="0"/>
                <a:cs typeface="Arial" panose="020B0604020202020204" pitchFamily="34" charset="0"/>
              </a:defRPr>
            </a:lvl3pPr>
            <a:lvl4pPr marL="1600200" indent="-182880">
              <a:buFont typeface="Arial" panose="020B0604020202020204" pitchFamily="34" charset="0"/>
              <a:buChar char="‒"/>
              <a:defRPr sz="1600" baseline="0">
                <a:solidFill>
                  <a:srgbClr val="996633"/>
                </a:solidFill>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877269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205688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0" y="762000"/>
            <a:ext cx="4495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762000"/>
            <a:ext cx="44958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1913743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2316186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1443487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1262371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20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2525400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Footer Placeholder 3"/>
          <p:cNvSpPr txBox="1">
            <a:spLocks/>
          </p:cNvSpPr>
          <p:nvPr userDrawn="1"/>
        </p:nvSpPr>
        <p:spPr bwMode="auto">
          <a:xfrm>
            <a:off x="34636" y="6542809"/>
            <a:ext cx="2057400" cy="28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itchFamily="34" charset="0"/>
                <a:ea typeface="SimSun" pitchFamily="2" charset="-122"/>
              </a:defRPr>
            </a:lvl1pPr>
            <a:lvl2pPr marL="742950" indent="-285750" eaLnBrk="0" hangingPunct="0">
              <a:defRPr>
                <a:solidFill>
                  <a:schemeClr val="tx1"/>
                </a:solidFill>
                <a:latin typeface="Verdana" pitchFamily="34" charset="0"/>
                <a:ea typeface="SimSun" pitchFamily="2" charset="-122"/>
              </a:defRPr>
            </a:lvl2pPr>
            <a:lvl3pPr marL="1143000" indent="-228600" eaLnBrk="0" hangingPunct="0">
              <a:defRPr>
                <a:solidFill>
                  <a:schemeClr val="tx1"/>
                </a:solidFill>
                <a:latin typeface="Verdana" pitchFamily="34" charset="0"/>
                <a:ea typeface="SimSun" pitchFamily="2" charset="-122"/>
              </a:defRPr>
            </a:lvl3pPr>
            <a:lvl4pPr marL="1600200" indent="-228600" eaLnBrk="0" hangingPunct="0">
              <a:defRPr>
                <a:solidFill>
                  <a:schemeClr val="tx1"/>
                </a:solidFill>
                <a:latin typeface="Verdana" pitchFamily="34" charset="0"/>
                <a:ea typeface="SimSun" pitchFamily="2" charset="-122"/>
              </a:defRPr>
            </a:lvl4pPr>
            <a:lvl5pPr marL="2057400" indent="-228600" eaLnBrk="0" hangingPunct="0">
              <a:defRPr>
                <a:solidFill>
                  <a:schemeClr val="tx1"/>
                </a:solidFill>
                <a:latin typeface="Verdana" pitchFamily="34" charset="0"/>
                <a:ea typeface="SimSun" pitchFamily="2" charset="-122"/>
              </a:defRPr>
            </a:lvl5pPr>
            <a:lvl6pPr marL="2514600" indent="-228600" eaLnBrk="0" fontAlgn="base" hangingPunct="0">
              <a:spcBef>
                <a:spcPct val="0"/>
              </a:spcBef>
              <a:spcAft>
                <a:spcPct val="0"/>
              </a:spcAft>
              <a:defRPr>
                <a:solidFill>
                  <a:schemeClr val="tx1"/>
                </a:solidFill>
                <a:latin typeface="Verdana" pitchFamily="34" charset="0"/>
                <a:ea typeface="SimSun" pitchFamily="2" charset="-122"/>
              </a:defRPr>
            </a:lvl6pPr>
            <a:lvl7pPr marL="2971800" indent="-228600" eaLnBrk="0" fontAlgn="base" hangingPunct="0">
              <a:spcBef>
                <a:spcPct val="0"/>
              </a:spcBef>
              <a:spcAft>
                <a:spcPct val="0"/>
              </a:spcAft>
              <a:defRPr>
                <a:solidFill>
                  <a:schemeClr val="tx1"/>
                </a:solidFill>
                <a:latin typeface="Verdana" pitchFamily="34" charset="0"/>
                <a:ea typeface="SimSun" pitchFamily="2" charset="-122"/>
              </a:defRPr>
            </a:lvl7pPr>
            <a:lvl8pPr marL="3429000" indent="-228600" eaLnBrk="0" fontAlgn="base" hangingPunct="0">
              <a:spcBef>
                <a:spcPct val="0"/>
              </a:spcBef>
              <a:spcAft>
                <a:spcPct val="0"/>
              </a:spcAft>
              <a:defRPr>
                <a:solidFill>
                  <a:schemeClr val="tx1"/>
                </a:solidFill>
                <a:latin typeface="Verdana" pitchFamily="34" charset="0"/>
                <a:ea typeface="SimSun" pitchFamily="2" charset="-122"/>
              </a:defRPr>
            </a:lvl8pPr>
            <a:lvl9pPr marL="3886200" indent="-228600" eaLnBrk="0" fontAlgn="base" hangingPunct="0">
              <a:spcBef>
                <a:spcPct val="0"/>
              </a:spcBef>
              <a:spcAft>
                <a:spcPct val="0"/>
              </a:spcAft>
              <a:defRPr>
                <a:solidFill>
                  <a:schemeClr val="tx1"/>
                </a:solidFill>
                <a:latin typeface="Verdana" pitchFamily="34" charset="0"/>
                <a:ea typeface="SimSun" pitchFamily="2" charset="-122"/>
              </a:defRPr>
            </a:lvl9pPr>
          </a:lstStyle>
          <a:p>
            <a:pPr eaLnBrk="1" hangingPunct="1">
              <a:defRPr/>
            </a:pPr>
            <a:r>
              <a:rPr lang="en-US" altLang="zh-CN" sz="1200" b="1" dirty="0" smtClean="0">
                <a:latin typeface="Times New Roman" pitchFamily="18" charset="0"/>
                <a:cs typeface="Times New Roman" pitchFamily="18" charset="0"/>
              </a:rPr>
              <a:t>T. </a:t>
            </a:r>
            <a:r>
              <a:rPr lang="en-US" altLang="zh-CN" sz="1200" b="1" dirty="0" err="1" smtClean="0">
                <a:latin typeface="Times New Roman" pitchFamily="18" charset="0"/>
                <a:cs typeface="Times New Roman" pitchFamily="18" charset="0"/>
              </a:rPr>
              <a:t>Rafiq</a:t>
            </a:r>
            <a:r>
              <a:rPr lang="en-US" altLang="zh-CN" sz="1200" b="1" dirty="0" smtClean="0">
                <a:latin typeface="Times New Roman" pitchFamily="18" charset="0"/>
                <a:cs typeface="Times New Roman" pitchFamily="18" charset="0"/>
              </a:rPr>
              <a:t> et al. IOS-TG MIT</a:t>
            </a:r>
          </a:p>
        </p:txBody>
      </p:sp>
    </p:spTree>
    <p:extLst>
      <p:ext uri="{BB962C8B-B14F-4D97-AF65-F5344CB8AC3E}">
        <p14:creationId xmlns:p14="http://schemas.microsoft.com/office/powerpoint/2010/main" val="23067329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762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0" y="762000"/>
            <a:ext cx="91440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127" charset="0"/>
                <a:ea typeface="ＭＳ Ｐゴシック" pitchFamily="127" charset="-128"/>
                <a:cs typeface="ＭＳ Ｐゴシック" pitchFamily="127" charset="-128"/>
              </a:defRPr>
            </a:lvl1pPr>
          </a:lstStyle>
          <a:p>
            <a:pPr fontAlgn="base">
              <a:spcBef>
                <a:spcPct val="0"/>
              </a:spcBef>
              <a:spcAft>
                <a:spcPct val="0"/>
              </a:spcAft>
              <a:defRPr/>
            </a:pPr>
            <a:endParaRPr lang="en-US">
              <a:solidFill>
                <a:srgbClr val="000000"/>
              </a:solidFill>
            </a:endParaRPr>
          </a:p>
        </p:txBody>
      </p:sp>
      <p:pic>
        <p:nvPicPr>
          <p:cNvPr id="1031" name="Picture 7"/>
          <p:cNvPicPr>
            <a:picLocks noChangeAspect="1" noChangeArrowheads="1"/>
          </p:cNvPicPr>
          <p:nvPr userDrawn="1"/>
        </p:nvPicPr>
        <p:blipFill>
          <a:blip r:embed="rId14"/>
          <a:srcRect r="1666" b="1389"/>
          <a:stretch>
            <a:fillRect/>
          </a:stretch>
        </p:blipFill>
        <p:spPr bwMode="auto">
          <a:xfrm>
            <a:off x="0" y="609600"/>
            <a:ext cx="9144000" cy="228600"/>
          </a:xfrm>
          <a:prstGeom prst="rect">
            <a:avLst/>
          </a:prstGeom>
          <a:noFill/>
          <a:ln w="9525">
            <a:noFill/>
            <a:miter lim="800000"/>
            <a:headEnd/>
            <a:tailEnd/>
          </a:ln>
        </p:spPr>
      </p:pic>
      <p:pic>
        <p:nvPicPr>
          <p:cNvPr id="2" name="Picture 1" descr="lehigh-logo.pdf"/>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452320" y="6417332"/>
            <a:ext cx="1584176" cy="396044"/>
          </a:xfrm>
          <a:prstGeom prst="rect">
            <a:avLst/>
          </a:prstGeom>
        </p:spPr>
      </p:pic>
    </p:spTree>
    <p:extLst>
      <p:ext uri="{BB962C8B-B14F-4D97-AF65-F5344CB8AC3E}">
        <p14:creationId xmlns:p14="http://schemas.microsoft.com/office/powerpoint/2010/main" val="3787410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p:txStyles>
    <p:titleStyle>
      <a:lvl1pPr algn="ctr" rtl="0" eaLnBrk="0" fontAlgn="base" hangingPunct="0">
        <a:spcBef>
          <a:spcPct val="0"/>
        </a:spcBef>
        <a:spcAft>
          <a:spcPct val="0"/>
        </a:spcAft>
        <a:defRPr sz="3200" b="1" i="1">
          <a:solidFill>
            <a:srgbClr val="BE0006"/>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b="1" i="1">
          <a:solidFill>
            <a:srgbClr val="BE0006"/>
          </a:solidFill>
          <a:latin typeface="Helvetica" pitchFamily="127" charset="0"/>
          <a:ea typeface="ＭＳ Ｐゴシック" pitchFamily="127" charset="-128"/>
          <a:cs typeface="ＭＳ Ｐゴシック" pitchFamily="127" charset="-128"/>
        </a:defRPr>
      </a:lvl2pPr>
      <a:lvl3pPr algn="ctr" rtl="0" eaLnBrk="0" fontAlgn="base" hangingPunct="0">
        <a:spcBef>
          <a:spcPct val="0"/>
        </a:spcBef>
        <a:spcAft>
          <a:spcPct val="0"/>
        </a:spcAft>
        <a:defRPr sz="3200" b="1" i="1">
          <a:solidFill>
            <a:srgbClr val="BE0006"/>
          </a:solidFill>
          <a:latin typeface="Helvetica" pitchFamily="127" charset="0"/>
          <a:ea typeface="ＭＳ Ｐゴシック" pitchFamily="127" charset="-128"/>
          <a:cs typeface="ＭＳ Ｐゴシック" pitchFamily="127" charset="-128"/>
        </a:defRPr>
      </a:lvl3pPr>
      <a:lvl4pPr algn="ctr" rtl="0" eaLnBrk="0" fontAlgn="base" hangingPunct="0">
        <a:spcBef>
          <a:spcPct val="0"/>
        </a:spcBef>
        <a:spcAft>
          <a:spcPct val="0"/>
        </a:spcAft>
        <a:defRPr sz="3200" b="1" i="1">
          <a:solidFill>
            <a:srgbClr val="BE0006"/>
          </a:solidFill>
          <a:latin typeface="Helvetica" pitchFamily="127" charset="0"/>
          <a:ea typeface="ＭＳ Ｐゴシック" pitchFamily="127" charset="-128"/>
          <a:cs typeface="ＭＳ Ｐゴシック" pitchFamily="127" charset="-128"/>
        </a:defRPr>
      </a:lvl4pPr>
      <a:lvl5pPr algn="ctr" rtl="0" eaLnBrk="0" fontAlgn="base" hangingPunct="0">
        <a:spcBef>
          <a:spcPct val="0"/>
        </a:spcBef>
        <a:spcAft>
          <a:spcPct val="0"/>
        </a:spcAft>
        <a:defRPr sz="3200" b="1" i="1">
          <a:solidFill>
            <a:srgbClr val="BE0006"/>
          </a:solidFill>
          <a:latin typeface="Helvetica" pitchFamily="127" charset="0"/>
          <a:ea typeface="ＭＳ Ｐゴシック" pitchFamily="127" charset="-128"/>
          <a:cs typeface="ＭＳ Ｐゴシック" pitchFamily="127" charset="-128"/>
        </a:defRPr>
      </a:lvl5pPr>
      <a:lvl6pPr marL="457200" algn="ctr" rtl="0" fontAlgn="base">
        <a:spcBef>
          <a:spcPct val="0"/>
        </a:spcBef>
        <a:spcAft>
          <a:spcPct val="0"/>
        </a:spcAft>
        <a:defRPr sz="3200" b="1" i="1">
          <a:solidFill>
            <a:srgbClr val="BE0006"/>
          </a:solidFill>
          <a:latin typeface="Helvetica" pitchFamily="127" charset="0"/>
          <a:ea typeface="ＭＳ Ｐゴシック" pitchFamily="127" charset="-128"/>
          <a:cs typeface="ＭＳ Ｐゴシック" pitchFamily="127" charset="-128"/>
        </a:defRPr>
      </a:lvl6pPr>
      <a:lvl7pPr marL="914400" algn="ctr" rtl="0" fontAlgn="base">
        <a:spcBef>
          <a:spcPct val="0"/>
        </a:spcBef>
        <a:spcAft>
          <a:spcPct val="0"/>
        </a:spcAft>
        <a:defRPr sz="3200" b="1" i="1">
          <a:solidFill>
            <a:srgbClr val="BE0006"/>
          </a:solidFill>
          <a:latin typeface="Helvetica" pitchFamily="127" charset="0"/>
          <a:ea typeface="ＭＳ Ｐゴシック" pitchFamily="127" charset="-128"/>
          <a:cs typeface="ＭＳ Ｐゴシック" pitchFamily="127" charset="-128"/>
        </a:defRPr>
      </a:lvl7pPr>
      <a:lvl8pPr marL="1371600" algn="ctr" rtl="0" fontAlgn="base">
        <a:spcBef>
          <a:spcPct val="0"/>
        </a:spcBef>
        <a:spcAft>
          <a:spcPct val="0"/>
        </a:spcAft>
        <a:defRPr sz="3200" b="1" i="1">
          <a:solidFill>
            <a:srgbClr val="BE0006"/>
          </a:solidFill>
          <a:latin typeface="Helvetica" pitchFamily="127" charset="0"/>
          <a:ea typeface="ＭＳ Ｐゴシック" pitchFamily="127" charset="-128"/>
          <a:cs typeface="ＭＳ Ｐゴシック" pitchFamily="127" charset="-128"/>
        </a:defRPr>
      </a:lvl8pPr>
      <a:lvl9pPr marL="1828800" algn="ctr" rtl="0" fontAlgn="base">
        <a:spcBef>
          <a:spcPct val="0"/>
        </a:spcBef>
        <a:spcAft>
          <a:spcPct val="0"/>
        </a:spcAft>
        <a:defRPr sz="3200" b="1" i="1">
          <a:solidFill>
            <a:srgbClr val="BE0006"/>
          </a:solidFill>
          <a:latin typeface="Helvetica" pitchFamily="127" charset="0"/>
          <a:ea typeface="ＭＳ Ｐゴシック" pitchFamily="127" charset="-128"/>
          <a:cs typeface="ＭＳ Ｐゴシック" pitchFamily="127" charset="-128"/>
        </a:defRPr>
      </a:lvl9pPr>
    </p:titleStyle>
    <p:bodyStyle>
      <a:lvl1pPr marL="182563" indent="-182563" algn="l" rtl="0" eaLnBrk="0" fontAlgn="base" hangingPunct="0">
        <a:spcBef>
          <a:spcPct val="20000"/>
        </a:spcBef>
        <a:spcAft>
          <a:spcPct val="0"/>
        </a:spcAft>
        <a:buChar char="•"/>
        <a:tabLst>
          <a:tab pos="58738" algn="l"/>
        </a:tabLst>
        <a:defRPr sz="2000" b="1">
          <a:solidFill>
            <a:srgbClr val="3333FF"/>
          </a:solidFill>
          <a:latin typeface="Arial" panose="020B0604020202020204" pitchFamily="34" charset="0"/>
          <a:ea typeface="+mn-ea"/>
          <a:cs typeface="Arial" panose="020B0604020202020204" pitchFamily="34" charset="0"/>
        </a:defRPr>
      </a:lvl1pPr>
      <a:lvl2pPr marL="742950" indent="-182880" algn="l" rtl="0" eaLnBrk="0" fontAlgn="base" hangingPunct="0">
        <a:spcBef>
          <a:spcPct val="20000"/>
        </a:spcBef>
        <a:spcAft>
          <a:spcPct val="0"/>
        </a:spcAft>
        <a:buChar char="–"/>
        <a:tabLst>
          <a:tab pos="58738" algn="l"/>
        </a:tabLst>
        <a:defRPr sz="1800" b="1">
          <a:solidFill>
            <a:schemeClr val="tx1"/>
          </a:solidFill>
          <a:latin typeface="Arial" panose="020B0604020202020204" pitchFamily="34" charset="0"/>
          <a:ea typeface="+mn-ea"/>
          <a:cs typeface="Arial" panose="020B0604020202020204" pitchFamily="34" charset="0"/>
        </a:defRPr>
      </a:lvl2pPr>
      <a:lvl3pPr marL="1143000" indent="-182880" algn="l" rtl="0" eaLnBrk="0" fontAlgn="base" hangingPunct="0">
        <a:spcBef>
          <a:spcPct val="20000"/>
        </a:spcBef>
        <a:spcAft>
          <a:spcPct val="0"/>
        </a:spcAft>
        <a:buChar char="•"/>
        <a:tabLst>
          <a:tab pos="58738" algn="l"/>
        </a:tabLst>
        <a:defRPr sz="1800" b="1">
          <a:solidFill>
            <a:srgbClr val="16A53F"/>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Char char="–"/>
        <a:tabLst>
          <a:tab pos="58738" algn="l"/>
        </a:tabLst>
        <a:defRPr sz="1600" b="1">
          <a:solidFill>
            <a:srgbClr val="996633"/>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Char char="»"/>
        <a:tabLst>
          <a:tab pos="58738" algn="l"/>
        </a:tabLst>
        <a:defRPr sz="1600" b="1">
          <a:solidFill>
            <a:schemeClr val="tx1"/>
          </a:solidFill>
          <a:latin typeface="Arial" panose="020B0604020202020204" pitchFamily="34" charset="0"/>
          <a:ea typeface="+mn-ea"/>
          <a:cs typeface="Arial" panose="020B0604020202020204" pitchFamily="34" charset="0"/>
        </a:defRPr>
      </a:lvl5pPr>
      <a:lvl6pPr marL="2514600" indent="-228600" algn="l" rtl="0" fontAlgn="base">
        <a:spcBef>
          <a:spcPct val="20000"/>
        </a:spcBef>
        <a:spcAft>
          <a:spcPct val="0"/>
        </a:spcAft>
        <a:buChar char="»"/>
        <a:defRPr sz="2000" b="1">
          <a:solidFill>
            <a:schemeClr val="tx1"/>
          </a:solidFill>
          <a:latin typeface="+mn-lt"/>
          <a:ea typeface="+mn-ea"/>
        </a:defRPr>
      </a:lvl6pPr>
      <a:lvl7pPr marL="2971800" indent="-228600" algn="l" rtl="0" fontAlgn="base">
        <a:spcBef>
          <a:spcPct val="20000"/>
        </a:spcBef>
        <a:spcAft>
          <a:spcPct val="0"/>
        </a:spcAft>
        <a:buChar char="»"/>
        <a:defRPr sz="2000" b="1">
          <a:solidFill>
            <a:schemeClr val="tx1"/>
          </a:solidFill>
          <a:latin typeface="+mn-lt"/>
          <a:ea typeface="+mn-ea"/>
        </a:defRPr>
      </a:lvl7pPr>
      <a:lvl8pPr marL="3429000" indent="-228600" algn="l" rtl="0" fontAlgn="base">
        <a:spcBef>
          <a:spcPct val="20000"/>
        </a:spcBef>
        <a:spcAft>
          <a:spcPct val="0"/>
        </a:spcAft>
        <a:buChar char="»"/>
        <a:defRPr sz="2000" b="1">
          <a:solidFill>
            <a:schemeClr val="tx1"/>
          </a:solidFill>
          <a:latin typeface="+mn-lt"/>
          <a:ea typeface="+mn-ea"/>
        </a:defRPr>
      </a:lvl8pPr>
      <a:lvl9pPr marL="3886200" indent="-228600" algn="l" rtl="0" fontAlgn="base">
        <a:spcBef>
          <a:spcPct val="20000"/>
        </a:spcBef>
        <a:spcAft>
          <a:spcPct val="0"/>
        </a:spcAft>
        <a:buChar char="»"/>
        <a:defRPr sz="2000" b="1">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cience.energy.gov/~/media/grants/pdf/foas/2013/SC_FOA_0000958.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361" name="Rectangle 2"/>
          <p:cNvSpPr>
            <a:spLocks noGrp="1" noChangeArrowheads="1"/>
          </p:cNvSpPr>
          <p:nvPr>
            <p:ph type="ctrTitle"/>
          </p:nvPr>
        </p:nvSpPr>
        <p:spPr>
          <a:xfrm>
            <a:off x="0" y="533400"/>
            <a:ext cx="9144000" cy="2743200"/>
          </a:xfrm>
        </p:spPr>
        <p:txBody>
          <a:bodyPr/>
          <a:lstStyle/>
          <a:p>
            <a:pPr eaLnBrk="1" hangingPunct="1"/>
            <a:r>
              <a:rPr lang="en-US" sz="3600" i="0" dirty="0" smtClean="0"/>
              <a:t>Overview of the Department of Energy</a:t>
            </a:r>
            <a:br>
              <a:rPr lang="en-US" sz="3600" i="0" dirty="0" smtClean="0"/>
            </a:br>
            <a:r>
              <a:rPr lang="en-US" sz="3600" i="0" dirty="0" smtClean="0"/>
              <a:t>Office of Science Research Funding</a:t>
            </a:r>
            <a:endParaRPr lang="en-US" sz="3600" i="0" dirty="0">
              <a:solidFill>
                <a:srgbClr val="9A1A13"/>
              </a:solidFill>
            </a:endParaRPr>
          </a:p>
        </p:txBody>
      </p:sp>
      <p:sp>
        <p:nvSpPr>
          <p:cNvPr id="15362" name="Rectangle 3"/>
          <p:cNvSpPr>
            <a:spLocks noGrp="1" noChangeArrowheads="1"/>
          </p:cNvSpPr>
          <p:nvPr>
            <p:ph type="subTitle" idx="1"/>
          </p:nvPr>
        </p:nvSpPr>
        <p:spPr>
          <a:xfrm>
            <a:off x="0" y="3200400"/>
            <a:ext cx="9144000" cy="2667000"/>
          </a:xfrm>
          <a:ln>
            <a:solidFill>
              <a:schemeClr val="accent1"/>
            </a:solidFill>
          </a:ln>
        </p:spPr>
        <p:txBody>
          <a:bodyPr/>
          <a:lstStyle/>
          <a:p>
            <a:r>
              <a:rPr lang="en-US" sz="2800" dirty="0" smtClean="0"/>
              <a:t>Arnold H</a:t>
            </a:r>
            <a:r>
              <a:rPr lang="en-US" sz="2800" dirty="0"/>
              <a:t>. </a:t>
            </a:r>
            <a:r>
              <a:rPr lang="en-US" sz="2800" dirty="0" err="1" smtClean="0"/>
              <a:t>Kritz</a:t>
            </a:r>
            <a:endParaRPr lang="en-US" sz="2800" dirty="0"/>
          </a:p>
          <a:p>
            <a:r>
              <a:rPr lang="en-US" sz="1800" dirty="0">
                <a:solidFill>
                  <a:schemeClr val="tx1"/>
                </a:solidFill>
              </a:rPr>
              <a:t> </a:t>
            </a:r>
          </a:p>
          <a:p>
            <a:endParaRPr lang="en-US" sz="1800" dirty="0" smtClean="0">
              <a:solidFill>
                <a:schemeClr val="tx1"/>
              </a:solidFill>
            </a:endParaRPr>
          </a:p>
          <a:p>
            <a:r>
              <a:rPr lang="en-US" sz="1800" dirty="0" smtClean="0">
                <a:solidFill>
                  <a:schemeClr val="tx1"/>
                </a:solidFill>
              </a:rPr>
              <a:t>Department of Physics</a:t>
            </a:r>
          </a:p>
          <a:p>
            <a:r>
              <a:rPr lang="en-US" sz="1800" dirty="0" smtClean="0">
                <a:solidFill>
                  <a:schemeClr val="tx1"/>
                </a:solidFill>
              </a:rPr>
              <a:t>Lehigh </a:t>
            </a:r>
            <a:r>
              <a:rPr lang="en-US" sz="1800" dirty="0">
                <a:solidFill>
                  <a:schemeClr val="tx1"/>
                </a:solidFill>
              </a:rPr>
              <a:t>University, Bethlehem, PA</a:t>
            </a:r>
          </a:p>
          <a:p>
            <a:r>
              <a:rPr lang="en-US" sz="1800" dirty="0">
                <a:solidFill>
                  <a:schemeClr val="tx1"/>
                </a:solidFill>
              </a:rPr>
              <a:t/>
            </a:r>
            <a:br>
              <a:rPr lang="en-US" sz="1800" dirty="0">
                <a:solidFill>
                  <a:schemeClr val="tx1"/>
                </a:solidFill>
              </a:rPr>
            </a:br>
            <a:endParaRPr lang="en-US" sz="2800" baseline="30000" dirty="0" smtClean="0">
              <a:solidFill>
                <a:srgbClr val="0033CC"/>
              </a:solidFill>
            </a:endParaRPr>
          </a:p>
          <a:p>
            <a:pPr eaLnBrk="1" hangingPunct="1"/>
            <a:endParaRPr lang="en-US" sz="2800" baseline="30000" dirty="0">
              <a:solidFill>
                <a:srgbClr val="0033CC"/>
              </a:solidFill>
            </a:endParaRPr>
          </a:p>
        </p:txBody>
      </p:sp>
      <p:pic>
        <p:nvPicPr>
          <p:cNvPr id="3" name="Picture 2" descr="lehigh-logo.pdf"/>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52320" y="6416754"/>
            <a:ext cx="1586488" cy="396622"/>
          </a:xfrm>
          <a:prstGeom prst="rect">
            <a:avLst/>
          </a:prstGeom>
        </p:spPr>
      </p:pic>
      <p:sp>
        <p:nvSpPr>
          <p:cNvPr id="2" name="Rectangle 1"/>
          <p:cNvSpPr/>
          <p:nvPr/>
        </p:nvSpPr>
        <p:spPr>
          <a:xfrm>
            <a:off x="762000" y="5890046"/>
            <a:ext cx="6553200" cy="923330"/>
          </a:xfrm>
          <a:prstGeom prst="rect">
            <a:avLst/>
          </a:prstGeom>
        </p:spPr>
        <p:txBody>
          <a:bodyPr wrap="square">
            <a:spAutoFit/>
          </a:bodyPr>
          <a:lstStyle/>
          <a:p>
            <a:r>
              <a:rPr lang="en-US" b="1" dirty="0">
                <a:latin typeface="Times-Bold"/>
              </a:rPr>
              <a:t>Faculty Peer Exchange Workshop: Finding Funding from the Department of Energy</a:t>
            </a:r>
          </a:p>
          <a:p>
            <a:r>
              <a:rPr lang="en-US" dirty="0">
                <a:latin typeface="Times-Roman"/>
              </a:rPr>
              <a:t>Date: April 23</a:t>
            </a:r>
            <a:r>
              <a:rPr lang="en-US" dirty="0" smtClean="0">
                <a:latin typeface="Times-Roman"/>
              </a:rPr>
              <a:t>, 2014</a:t>
            </a:r>
            <a:endParaRPr lang="en-US" dirty="0"/>
          </a:p>
        </p:txBody>
      </p:sp>
    </p:spTree>
    <p:extLst>
      <p:ext uri="{BB962C8B-B14F-4D97-AF65-F5344CB8AC3E}">
        <p14:creationId xmlns:p14="http://schemas.microsoft.com/office/powerpoint/2010/main" val="18788996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dirty="0" smtClean="0">
                <a:latin typeface="Arial" charset="0"/>
                <a:cs typeface="Arial" charset="0"/>
              </a:rPr>
              <a:t>My Background</a:t>
            </a:r>
            <a:endParaRPr lang="en-US" dirty="0"/>
          </a:p>
        </p:txBody>
      </p:sp>
      <p:sp>
        <p:nvSpPr>
          <p:cNvPr id="6" name="Rectangle 3"/>
          <p:cNvSpPr>
            <a:spLocks noGrp="1" noChangeArrowheads="1"/>
          </p:cNvSpPr>
          <p:nvPr>
            <p:ph idx="1"/>
          </p:nvPr>
        </p:nvSpPr>
        <p:spPr>
          <a:xfrm>
            <a:off x="0" y="914400"/>
            <a:ext cx="9144000" cy="5486400"/>
          </a:xfrm>
        </p:spPr>
        <p:txBody>
          <a:bodyPr/>
          <a:lstStyle/>
          <a:p>
            <a:pPr eaLnBrk="1" hangingPunct="1">
              <a:lnSpc>
                <a:spcPct val="100000"/>
              </a:lnSpc>
              <a:spcBef>
                <a:spcPts val="300"/>
              </a:spcBef>
              <a:defRPr/>
            </a:pPr>
            <a:r>
              <a:rPr lang="en-US" dirty="0" smtClean="0"/>
              <a:t>Ph.D. Yale 1961 (Non-equilibrium Statistical Mechanics)</a:t>
            </a:r>
          </a:p>
          <a:p>
            <a:pPr eaLnBrk="1" hangingPunct="1">
              <a:lnSpc>
                <a:spcPct val="100000"/>
              </a:lnSpc>
              <a:spcBef>
                <a:spcPts val="300"/>
              </a:spcBef>
              <a:defRPr/>
            </a:pPr>
            <a:r>
              <a:rPr lang="en-US" dirty="0" smtClean="0"/>
              <a:t>General Dynamics, San Diego, CA 1961-1965</a:t>
            </a:r>
          </a:p>
          <a:p>
            <a:pPr lvl="1" eaLnBrk="1" hangingPunct="1">
              <a:spcBef>
                <a:spcPts val="300"/>
              </a:spcBef>
              <a:defRPr/>
            </a:pPr>
            <a:r>
              <a:rPr lang="en-US" dirty="0" smtClean="0">
                <a:solidFill>
                  <a:schemeClr val="tx1"/>
                </a:solidFill>
              </a:rPr>
              <a:t>Funded by the Dept. of Defense, Air Force Office of Scientific Research</a:t>
            </a:r>
            <a:endParaRPr lang="en-US" dirty="0"/>
          </a:p>
          <a:p>
            <a:pPr lvl="2" eaLnBrk="1" hangingPunct="1">
              <a:spcBef>
                <a:spcPts val="300"/>
              </a:spcBef>
              <a:defRPr/>
            </a:pPr>
            <a:r>
              <a:rPr lang="en-US" sz="1600" dirty="0" smtClean="0"/>
              <a:t>Ballistic missile defense and detection</a:t>
            </a:r>
          </a:p>
          <a:p>
            <a:pPr eaLnBrk="1" hangingPunct="1">
              <a:spcBef>
                <a:spcPts val="300"/>
              </a:spcBef>
              <a:defRPr/>
            </a:pPr>
            <a:r>
              <a:rPr lang="en-US" dirty="0" smtClean="0"/>
              <a:t>Aeronautical Research Associates of Princeton, Princeton, NJ 1965-1969</a:t>
            </a:r>
          </a:p>
          <a:p>
            <a:pPr marL="631825" lvl="1" indent="-174625" eaLnBrk="1" hangingPunct="1">
              <a:lnSpc>
                <a:spcPct val="100000"/>
              </a:lnSpc>
              <a:spcBef>
                <a:spcPts val="300"/>
              </a:spcBef>
              <a:defRPr/>
            </a:pPr>
            <a:r>
              <a:rPr lang="en-US" dirty="0" smtClean="0"/>
              <a:t>NASA, AFOSR, NRL, NSF</a:t>
            </a:r>
          </a:p>
          <a:p>
            <a:pPr marL="1031875" lvl="2" indent="-174625" eaLnBrk="1" hangingPunct="1">
              <a:spcBef>
                <a:spcPts val="300"/>
              </a:spcBef>
              <a:defRPr/>
            </a:pPr>
            <a:r>
              <a:rPr lang="en-US" sz="1600" dirty="0" smtClean="0"/>
              <a:t>Miscellaneous Projects</a:t>
            </a:r>
          </a:p>
          <a:p>
            <a:pPr marL="71438" indent="-174625" eaLnBrk="1" hangingPunct="1">
              <a:spcBef>
                <a:spcPts val="300"/>
              </a:spcBef>
              <a:defRPr/>
            </a:pPr>
            <a:r>
              <a:rPr lang="en-US" dirty="0" smtClean="0"/>
              <a:t>Faculty member, Dept. of Physics, Hunter College CUNY 1969-1991</a:t>
            </a:r>
          </a:p>
          <a:p>
            <a:pPr marL="631825" lvl="1" indent="-174625" eaLnBrk="1" hangingPunct="1">
              <a:spcBef>
                <a:spcPts val="300"/>
              </a:spcBef>
              <a:defRPr/>
            </a:pPr>
            <a:r>
              <a:rPr lang="en-US" dirty="0" smtClean="0"/>
              <a:t>Funded by DOE Office of Fusion Energy Sciences since 1972</a:t>
            </a:r>
          </a:p>
          <a:p>
            <a:pPr marL="1031875" lvl="2" indent="-174625" eaLnBrk="1" hangingPunct="1">
              <a:spcBef>
                <a:spcPts val="300"/>
              </a:spcBef>
              <a:defRPr/>
            </a:pPr>
            <a:r>
              <a:rPr lang="en-US" sz="1600" dirty="0" smtClean="0"/>
              <a:t>Radio Frequency heating and current drive in plasmas</a:t>
            </a:r>
          </a:p>
          <a:p>
            <a:pPr marL="71438" indent="-174625" eaLnBrk="1" hangingPunct="1">
              <a:spcBef>
                <a:spcPts val="300"/>
              </a:spcBef>
              <a:defRPr/>
            </a:pPr>
            <a:r>
              <a:rPr lang="en-US" dirty="0" smtClean="0"/>
              <a:t>Professor Lehigh University 1991-2014</a:t>
            </a:r>
          </a:p>
          <a:p>
            <a:pPr marL="631825" lvl="1" indent="-174625" eaLnBrk="1" hangingPunct="1">
              <a:spcBef>
                <a:spcPts val="300"/>
              </a:spcBef>
              <a:defRPr/>
            </a:pPr>
            <a:r>
              <a:rPr lang="en-US" dirty="0"/>
              <a:t>Funding by DOE Office of Fusion </a:t>
            </a:r>
            <a:r>
              <a:rPr lang="en-US" dirty="0" smtClean="0"/>
              <a:t>Science</a:t>
            </a:r>
            <a:r>
              <a:rPr lang="en-US" sz="2000" dirty="0" smtClean="0">
                <a:solidFill>
                  <a:srgbClr val="0033CC"/>
                </a:solidFill>
              </a:rPr>
              <a:t>	</a:t>
            </a:r>
            <a:endParaRPr lang="en-US" dirty="0" smtClean="0"/>
          </a:p>
          <a:p>
            <a:pPr marL="1031875" lvl="2" indent="-174625" eaLnBrk="1" hangingPunct="1">
              <a:spcBef>
                <a:spcPts val="300"/>
              </a:spcBef>
              <a:defRPr/>
            </a:pPr>
            <a:r>
              <a:rPr lang="en-US" sz="1600" dirty="0" smtClean="0"/>
              <a:t>Anomalous transport and whole device modeling</a:t>
            </a:r>
            <a:endParaRPr lang="en-US" sz="1600" dirty="0">
              <a:solidFill>
                <a:srgbClr val="0033CC"/>
              </a:solidFill>
            </a:endParaRPr>
          </a:p>
          <a:p>
            <a:pPr marL="71438" indent="-174625" eaLnBrk="1" hangingPunct="1">
              <a:spcBef>
                <a:spcPts val="300"/>
              </a:spcBef>
              <a:defRPr/>
            </a:pPr>
            <a:r>
              <a:rPr lang="en-US" dirty="0" smtClean="0">
                <a:solidFill>
                  <a:srgbClr val="0033CC"/>
                </a:solidFill>
              </a:rPr>
              <a:t>Part-time Program Manager (75%) DOE, Germantown, MD 2000-2004</a:t>
            </a:r>
          </a:p>
          <a:p>
            <a:pPr marL="631825" lvl="1" indent="-174625" eaLnBrk="1" hangingPunct="1">
              <a:spcBef>
                <a:spcPts val="300"/>
              </a:spcBef>
              <a:defRPr/>
            </a:pPr>
            <a:r>
              <a:rPr lang="en-US" dirty="0" smtClean="0"/>
              <a:t>25% Effort at Lehigh University</a:t>
            </a:r>
          </a:p>
          <a:p>
            <a:pPr marL="71438" indent="-174625" eaLnBrk="1" hangingPunct="1">
              <a:spcBef>
                <a:spcPts val="300"/>
              </a:spcBef>
              <a:defRPr/>
            </a:pPr>
            <a:r>
              <a:rPr lang="en-US" dirty="0" smtClean="0"/>
              <a:t>Future 2015-? Senior Research Scientist, Lehigh University</a:t>
            </a:r>
          </a:p>
          <a:p>
            <a:pPr marL="631825" lvl="1" indent="-174625" eaLnBrk="1" hangingPunct="1">
              <a:spcBef>
                <a:spcPts val="300"/>
              </a:spcBef>
              <a:defRPr/>
            </a:pPr>
            <a:r>
              <a:rPr lang="en-US" dirty="0" smtClean="0"/>
              <a:t>DOE Funding continues</a:t>
            </a:r>
            <a:endParaRPr lang="en-US" dirty="0"/>
          </a:p>
        </p:txBody>
      </p:sp>
    </p:spTree>
    <p:extLst>
      <p:ext uri="{BB962C8B-B14F-4D97-AF65-F5344CB8AC3E}">
        <p14:creationId xmlns:p14="http://schemas.microsoft.com/office/powerpoint/2010/main" val="11694905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dirty="0" smtClean="0">
                <a:latin typeface="Arial" charset="0"/>
                <a:cs typeface="Arial" charset="0"/>
              </a:rPr>
              <a:t>DOE Office of Science</a:t>
            </a:r>
            <a:endParaRPr lang="en-US" dirty="0"/>
          </a:p>
        </p:txBody>
      </p:sp>
      <p:sp>
        <p:nvSpPr>
          <p:cNvPr id="6" name="Rectangle 3"/>
          <p:cNvSpPr>
            <a:spLocks noGrp="1" noChangeArrowheads="1"/>
          </p:cNvSpPr>
          <p:nvPr>
            <p:ph idx="1"/>
          </p:nvPr>
        </p:nvSpPr>
        <p:spPr>
          <a:xfrm>
            <a:off x="0" y="914400"/>
            <a:ext cx="9144000" cy="5486400"/>
          </a:xfrm>
        </p:spPr>
        <p:txBody>
          <a:bodyPr/>
          <a:lstStyle/>
          <a:p>
            <a:pPr eaLnBrk="1" hangingPunct="1">
              <a:lnSpc>
                <a:spcPct val="100000"/>
              </a:lnSpc>
              <a:spcBef>
                <a:spcPts val="300"/>
              </a:spcBef>
              <a:defRPr/>
            </a:pPr>
            <a:r>
              <a:rPr lang="en-US" dirty="0" smtClean="0"/>
              <a:t>Single </a:t>
            </a:r>
            <a:r>
              <a:rPr lang="en-US" dirty="0"/>
              <a:t>largest supporter of basic research in the physical sciences in </a:t>
            </a:r>
            <a:r>
              <a:rPr lang="en-US" dirty="0" smtClean="0"/>
              <a:t>US</a:t>
            </a:r>
          </a:p>
          <a:p>
            <a:pPr lvl="1" eaLnBrk="1" hangingPunct="1">
              <a:spcBef>
                <a:spcPts val="300"/>
              </a:spcBef>
              <a:defRPr/>
            </a:pPr>
            <a:r>
              <a:rPr lang="en-US" dirty="0" smtClean="0"/>
              <a:t>For Fiscal 2014 (Oct. 1, 2013 to Sept. 30, 2014) $5,071 M</a:t>
            </a:r>
          </a:p>
          <a:p>
            <a:r>
              <a:rPr lang="en-US" dirty="0" smtClean="0"/>
              <a:t>Office </a:t>
            </a:r>
            <a:r>
              <a:rPr lang="en-US" dirty="0"/>
              <a:t>of </a:t>
            </a:r>
            <a:r>
              <a:rPr lang="en-US" dirty="0" smtClean="0"/>
              <a:t>Advanced </a:t>
            </a:r>
            <a:r>
              <a:rPr lang="en-US" dirty="0"/>
              <a:t>Scientific </a:t>
            </a:r>
            <a:r>
              <a:rPr lang="en-US" dirty="0" smtClean="0"/>
              <a:t>Computing Research $478.6 M ($172.4 M)</a:t>
            </a:r>
          </a:p>
          <a:p>
            <a:pPr lvl="1"/>
            <a:r>
              <a:rPr lang="en-US" dirty="0" smtClean="0"/>
              <a:t>Computational Science, Applied Math, High Performance Computing </a:t>
            </a:r>
          </a:p>
          <a:p>
            <a:r>
              <a:rPr lang="en-US" dirty="0" smtClean="0"/>
              <a:t>Office of Basic Energy Sciences (BES) $1,712.8 M</a:t>
            </a:r>
          </a:p>
          <a:p>
            <a:pPr lvl="1"/>
            <a:r>
              <a:rPr lang="en-US" dirty="0" smtClean="0"/>
              <a:t>Chemical Sciences</a:t>
            </a:r>
            <a:r>
              <a:rPr lang="en-US" dirty="0"/>
              <a:t>, </a:t>
            </a:r>
            <a:r>
              <a:rPr lang="en-US" dirty="0" smtClean="0"/>
              <a:t>Geosciences</a:t>
            </a:r>
            <a:r>
              <a:rPr lang="en-US" dirty="0"/>
              <a:t>, &amp; </a:t>
            </a:r>
            <a:r>
              <a:rPr lang="en-US" dirty="0" smtClean="0"/>
              <a:t>Biosciences</a:t>
            </a:r>
          </a:p>
          <a:p>
            <a:pPr lvl="1"/>
            <a:r>
              <a:rPr lang="en-US" dirty="0" smtClean="0"/>
              <a:t>Materials Sciences </a:t>
            </a:r>
            <a:r>
              <a:rPr lang="en-US" dirty="0"/>
              <a:t>&amp; </a:t>
            </a:r>
            <a:r>
              <a:rPr lang="en-US" dirty="0" smtClean="0"/>
              <a:t>Engineering </a:t>
            </a:r>
          </a:p>
          <a:p>
            <a:r>
              <a:rPr lang="en-US" dirty="0"/>
              <a:t>Office of </a:t>
            </a:r>
            <a:r>
              <a:rPr lang="en-US" dirty="0" smtClean="0"/>
              <a:t>Biological </a:t>
            </a:r>
            <a:r>
              <a:rPr lang="en-US" dirty="0"/>
              <a:t>and </a:t>
            </a:r>
            <a:r>
              <a:rPr lang="en-US" dirty="0" smtClean="0"/>
              <a:t>Environmental Research (BER) $610.2 M</a:t>
            </a:r>
            <a:endParaRPr lang="en-US" dirty="0"/>
          </a:p>
          <a:p>
            <a:pPr lvl="1"/>
            <a:r>
              <a:rPr lang="en-US" dirty="0" smtClean="0"/>
              <a:t>Biological Systems Science</a:t>
            </a:r>
          </a:p>
          <a:p>
            <a:pPr lvl="1"/>
            <a:r>
              <a:rPr lang="en-US" dirty="0" smtClean="0"/>
              <a:t>Climate </a:t>
            </a:r>
            <a:r>
              <a:rPr lang="en-US" dirty="0"/>
              <a:t>and </a:t>
            </a:r>
            <a:r>
              <a:rPr lang="en-US" dirty="0" smtClean="0"/>
              <a:t>Environmental Sciences </a:t>
            </a:r>
          </a:p>
          <a:p>
            <a:pPr eaLnBrk="1" hangingPunct="1">
              <a:spcBef>
                <a:spcPts val="300"/>
              </a:spcBef>
              <a:defRPr/>
            </a:pPr>
            <a:r>
              <a:rPr lang="en-US" dirty="0" smtClean="0"/>
              <a:t>Office of Fusion Energy Sciences (FES) $505.7 M</a:t>
            </a:r>
          </a:p>
          <a:p>
            <a:pPr lvl="1" eaLnBrk="1" hangingPunct="1">
              <a:spcBef>
                <a:spcPts val="300"/>
              </a:spcBef>
              <a:defRPr/>
            </a:pPr>
            <a:r>
              <a:rPr lang="en-US" dirty="0" smtClean="0"/>
              <a:t>Plasma Physics Research</a:t>
            </a:r>
          </a:p>
          <a:p>
            <a:pPr lvl="1" eaLnBrk="1" hangingPunct="1">
              <a:spcBef>
                <a:spcPts val="300"/>
              </a:spcBef>
              <a:defRPr/>
            </a:pPr>
            <a:r>
              <a:rPr lang="en-US" dirty="0" smtClean="0"/>
              <a:t>Fusion Energy Research</a:t>
            </a:r>
          </a:p>
          <a:p>
            <a:pPr marL="71438" indent="-174625" eaLnBrk="1" hangingPunct="1">
              <a:spcBef>
                <a:spcPts val="300"/>
              </a:spcBef>
              <a:defRPr/>
            </a:pPr>
            <a:r>
              <a:rPr lang="en-US" dirty="0" smtClean="0"/>
              <a:t>Office of High Energy Physics $797.5 M</a:t>
            </a:r>
          </a:p>
          <a:p>
            <a:pPr marL="71438" indent="-174625" eaLnBrk="1" hangingPunct="1">
              <a:spcBef>
                <a:spcPts val="300"/>
              </a:spcBef>
              <a:defRPr/>
            </a:pPr>
            <a:r>
              <a:rPr lang="en-US" dirty="0" smtClean="0"/>
              <a:t>Office of Nuclear Physics $569.9 M</a:t>
            </a:r>
          </a:p>
          <a:p>
            <a:pPr marL="71438" indent="-174625" eaLnBrk="1" hangingPunct="1">
              <a:spcBef>
                <a:spcPts val="300"/>
              </a:spcBef>
              <a:defRPr/>
            </a:pPr>
            <a:r>
              <a:rPr lang="en-US" dirty="0" smtClean="0"/>
              <a:t>Office of Workforce Development for Teachers and Scientists $26.5 M</a:t>
            </a:r>
          </a:p>
          <a:p>
            <a:pPr marL="457200" lvl="1" indent="0" eaLnBrk="1" hangingPunct="1">
              <a:lnSpc>
                <a:spcPct val="100000"/>
              </a:lnSpc>
              <a:spcBef>
                <a:spcPts val="300"/>
              </a:spcBef>
              <a:buFont typeface="Arial" charset="0"/>
              <a:buNone/>
              <a:defRPr/>
            </a:pPr>
            <a:endParaRPr lang="en-US" dirty="0" smtClean="0"/>
          </a:p>
        </p:txBody>
      </p:sp>
    </p:spTree>
    <p:extLst>
      <p:ext uri="{BB962C8B-B14F-4D97-AF65-F5344CB8AC3E}">
        <p14:creationId xmlns:p14="http://schemas.microsoft.com/office/powerpoint/2010/main" val="19312480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p:txBody>
          <a:bodyPr/>
          <a:lstStyle/>
          <a:p>
            <a:r>
              <a:rPr lang="en-US" dirty="0" smtClean="0">
                <a:latin typeface="Arial" charset="0"/>
                <a:cs typeface="Arial" charset="0"/>
              </a:rPr>
              <a:t>Office of Basic Energy Sciences</a:t>
            </a:r>
            <a:endParaRPr lang="en-US" dirty="0"/>
          </a:p>
        </p:txBody>
      </p:sp>
      <p:sp>
        <p:nvSpPr>
          <p:cNvPr id="6" name="Rectangle 3"/>
          <p:cNvSpPr>
            <a:spLocks noGrp="1" noChangeArrowheads="1"/>
          </p:cNvSpPr>
          <p:nvPr>
            <p:ph idx="1"/>
          </p:nvPr>
        </p:nvSpPr>
        <p:spPr>
          <a:xfrm>
            <a:off x="16933" y="762000"/>
            <a:ext cx="9144000" cy="5486400"/>
          </a:xfrm>
        </p:spPr>
        <p:txBody>
          <a:bodyPr/>
          <a:lstStyle/>
          <a:p>
            <a:r>
              <a:rPr lang="en-US" dirty="0" smtClean="0"/>
              <a:t>Chemical Sciences</a:t>
            </a:r>
            <a:r>
              <a:rPr lang="en-US" dirty="0"/>
              <a:t>, </a:t>
            </a:r>
            <a:r>
              <a:rPr lang="en-US" dirty="0" smtClean="0"/>
              <a:t>Geosciences</a:t>
            </a:r>
            <a:r>
              <a:rPr lang="en-US" dirty="0"/>
              <a:t>, &amp; </a:t>
            </a:r>
            <a:r>
              <a:rPr lang="en-US" dirty="0" smtClean="0"/>
              <a:t>Biosciences $316 M</a:t>
            </a:r>
          </a:p>
          <a:p>
            <a:pPr marL="627063" lvl="1" indent="-169863"/>
            <a:r>
              <a:rPr lang="en-US" dirty="0"/>
              <a:t>Fundamental Interactions Research </a:t>
            </a:r>
            <a:r>
              <a:rPr lang="en-US" dirty="0" smtClean="0"/>
              <a:t>$76.0 M</a:t>
            </a:r>
            <a:endParaRPr lang="en-US" dirty="0"/>
          </a:p>
          <a:p>
            <a:pPr marL="627063" lvl="1" indent="-169863"/>
            <a:r>
              <a:rPr lang="en-US" dirty="0"/>
              <a:t>Chemical Transformations Research </a:t>
            </a:r>
            <a:r>
              <a:rPr lang="en-US" dirty="0" smtClean="0"/>
              <a:t>$93.5 M</a:t>
            </a:r>
            <a:endParaRPr lang="en-US" dirty="0"/>
          </a:p>
          <a:p>
            <a:pPr marL="627063" lvl="1" indent="-169863"/>
            <a:r>
              <a:rPr lang="en-US" dirty="0"/>
              <a:t>Photochemistry and Biochemistry Research </a:t>
            </a:r>
            <a:r>
              <a:rPr lang="en-US" dirty="0" smtClean="0"/>
              <a:t>$69.6 M</a:t>
            </a:r>
          </a:p>
          <a:p>
            <a:pPr marL="627063" lvl="1" indent="-169863"/>
            <a:r>
              <a:rPr lang="en-US" dirty="0" smtClean="0"/>
              <a:t>Energy </a:t>
            </a:r>
            <a:r>
              <a:rPr lang="en-US" dirty="0"/>
              <a:t>Frontier Research Centers (EFRCs) </a:t>
            </a:r>
            <a:r>
              <a:rPr lang="en-US" dirty="0" smtClean="0"/>
              <a:t>$42.0 M</a:t>
            </a:r>
          </a:p>
          <a:p>
            <a:pPr marL="627063" lvl="1" indent="-169863"/>
            <a:r>
              <a:rPr lang="en-US" dirty="0"/>
              <a:t>E</a:t>
            </a:r>
            <a:r>
              <a:rPr lang="en-US" dirty="0" smtClean="0"/>
              <a:t>nergy </a:t>
            </a:r>
            <a:r>
              <a:rPr lang="en-US" dirty="0"/>
              <a:t>Innovation Hubs—Fuels from Sunlight $ </a:t>
            </a:r>
            <a:r>
              <a:rPr lang="en-US" dirty="0" smtClean="0"/>
              <a:t>24.2 M</a:t>
            </a:r>
          </a:p>
          <a:p>
            <a:pPr marL="627063" lvl="1" indent="-169863"/>
            <a:r>
              <a:rPr lang="en-US" dirty="0" smtClean="0"/>
              <a:t>SBIR/STTR $10.1 M</a:t>
            </a:r>
          </a:p>
          <a:p>
            <a:pPr marL="228600" indent="-169863"/>
            <a:r>
              <a:rPr lang="en-US" dirty="0" smtClean="0"/>
              <a:t>Materials Sciences </a:t>
            </a:r>
            <a:r>
              <a:rPr lang="en-US" dirty="0"/>
              <a:t>&amp; </a:t>
            </a:r>
            <a:r>
              <a:rPr lang="en-US" dirty="0" smtClean="0"/>
              <a:t>Engineering $362.7</a:t>
            </a:r>
          </a:p>
          <a:p>
            <a:pPr marL="627063" lvl="1" indent="-169863"/>
            <a:r>
              <a:rPr lang="en-US" dirty="0" smtClean="0"/>
              <a:t>Scattering </a:t>
            </a:r>
            <a:r>
              <a:rPr lang="en-US" dirty="0"/>
              <a:t>and Instrumentation Sciences Research </a:t>
            </a:r>
            <a:r>
              <a:rPr lang="en-US" dirty="0" smtClean="0"/>
              <a:t>$64.0 M</a:t>
            </a:r>
          </a:p>
          <a:p>
            <a:pPr marL="627063" lvl="1" indent="-169863"/>
            <a:r>
              <a:rPr lang="en-US" dirty="0" smtClean="0"/>
              <a:t>Condensed </a:t>
            </a:r>
            <a:r>
              <a:rPr lang="en-US" dirty="0"/>
              <a:t>Matter and Materials Physics Research </a:t>
            </a:r>
            <a:r>
              <a:rPr lang="en-US" dirty="0" smtClean="0"/>
              <a:t>$120.9 M</a:t>
            </a:r>
            <a:endParaRPr lang="en-US" dirty="0"/>
          </a:p>
          <a:p>
            <a:pPr marL="627063" lvl="1" indent="-169863"/>
            <a:r>
              <a:rPr lang="en-US" dirty="0" smtClean="0"/>
              <a:t>Materials </a:t>
            </a:r>
            <a:r>
              <a:rPr lang="en-US" dirty="0"/>
              <a:t>Discovery, Design, and Synthesis Research </a:t>
            </a:r>
            <a:r>
              <a:rPr lang="en-US" dirty="0" smtClean="0"/>
              <a:t>$74.0 M</a:t>
            </a:r>
          </a:p>
          <a:p>
            <a:pPr marL="627063" lvl="1" indent="-169863"/>
            <a:r>
              <a:rPr lang="en-US" dirty="0" smtClean="0"/>
              <a:t>Experimental </a:t>
            </a:r>
            <a:r>
              <a:rPr lang="en-US" dirty="0"/>
              <a:t>Program to Stimulate Competitive </a:t>
            </a:r>
            <a:r>
              <a:rPr lang="en-US" dirty="0" smtClean="0"/>
              <a:t>Research(</a:t>
            </a:r>
            <a:r>
              <a:rPr lang="en-US" dirty="0" err="1" smtClean="0"/>
              <a:t>EPSCoR</a:t>
            </a:r>
            <a:r>
              <a:rPr lang="en-US" dirty="0"/>
              <a:t>) </a:t>
            </a:r>
            <a:r>
              <a:rPr lang="en-US" dirty="0" smtClean="0"/>
              <a:t>$10.0 M</a:t>
            </a:r>
            <a:endParaRPr lang="en-US" dirty="0"/>
          </a:p>
          <a:p>
            <a:pPr marL="627063" lvl="1" indent="-169863"/>
            <a:r>
              <a:rPr lang="en-US" dirty="0"/>
              <a:t>Energy Frontier Research Centers (EFRCs) $</a:t>
            </a:r>
            <a:r>
              <a:rPr lang="en-US" dirty="0" smtClean="0"/>
              <a:t>58.0 M </a:t>
            </a:r>
          </a:p>
          <a:p>
            <a:pPr marL="627063" lvl="1" indent="-169863"/>
            <a:r>
              <a:rPr lang="en-US" dirty="0" smtClean="0"/>
              <a:t>Energy </a:t>
            </a:r>
            <a:r>
              <a:rPr lang="en-US" dirty="0"/>
              <a:t>Innovation Hubs—Batteries and Energy Storage </a:t>
            </a:r>
            <a:r>
              <a:rPr lang="en-US" dirty="0" smtClean="0"/>
              <a:t>$24.2 M</a:t>
            </a:r>
          </a:p>
          <a:p>
            <a:pPr marL="627063" lvl="1" indent="-169863"/>
            <a:r>
              <a:rPr lang="en-US" dirty="0" smtClean="0"/>
              <a:t>Computational </a:t>
            </a:r>
            <a:r>
              <a:rPr lang="en-US" dirty="0"/>
              <a:t>Materials Sciences </a:t>
            </a:r>
            <a:r>
              <a:rPr lang="en-US" dirty="0" smtClean="0"/>
              <a:t>$0 M</a:t>
            </a:r>
            <a:endParaRPr lang="en-US" dirty="0"/>
          </a:p>
          <a:p>
            <a:pPr marL="627063" lvl="1" indent="-169863"/>
            <a:r>
              <a:rPr lang="en-US" dirty="0"/>
              <a:t>SBIR/STTR </a:t>
            </a:r>
            <a:r>
              <a:rPr lang="en-US" dirty="0" smtClean="0"/>
              <a:t>$11.6 M</a:t>
            </a:r>
          </a:p>
        </p:txBody>
      </p:sp>
    </p:spTree>
    <p:extLst>
      <p:ext uri="{BB962C8B-B14F-4D97-AF65-F5344CB8AC3E}">
        <p14:creationId xmlns:p14="http://schemas.microsoft.com/office/powerpoint/2010/main" val="31382803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0" y="0"/>
            <a:ext cx="9144000" cy="762000"/>
          </a:xfrm>
        </p:spPr>
        <p:txBody>
          <a:bodyPr/>
          <a:lstStyle/>
          <a:p>
            <a:r>
              <a:rPr lang="en-US" dirty="0" smtClean="0"/>
              <a:t>Funding Opportunities</a:t>
            </a:r>
            <a:endParaRPr lang="en-US" dirty="0"/>
          </a:p>
        </p:txBody>
      </p:sp>
      <p:sp>
        <p:nvSpPr>
          <p:cNvPr id="249859" name="Rectangle 3"/>
          <p:cNvSpPr>
            <a:spLocks noGrp="1" noChangeArrowheads="1"/>
          </p:cNvSpPr>
          <p:nvPr>
            <p:ph type="body" idx="1"/>
          </p:nvPr>
        </p:nvSpPr>
        <p:spPr>
          <a:xfrm>
            <a:off x="76200" y="838200"/>
            <a:ext cx="9144000" cy="5562600"/>
          </a:xfrm>
        </p:spPr>
        <p:txBody>
          <a:bodyPr/>
          <a:lstStyle/>
          <a:p>
            <a:pPr>
              <a:spcBef>
                <a:spcPts val="200"/>
              </a:spcBef>
              <a:spcAft>
                <a:spcPts val="300"/>
              </a:spcAft>
            </a:pPr>
            <a:r>
              <a:rPr lang="en-US" dirty="0" smtClean="0"/>
              <a:t>DOE Office of Science Web Site Announcements</a:t>
            </a:r>
            <a:r>
              <a:rPr lang="en-US" dirty="0"/>
              <a:t> </a:t>
            </a:r>
            <a:r>
              <a:rPr lang="en-US" dirty="0" smtClean="0"/>
              <a:t> </a:t>
            </a:r>
          </a:p>
          <a:p>
            <a:pPr lvl="1">
              <a:spcBef>
                <a:spcPts val="200"/>
              </a:spcBef>
              <a:spcAft>
                <a:spcPts val="300"/>
              </a:spcAft>
            </a:pPr>
            <a:r>
              <a:rPr lang="en-US" dirty="0" smtClean="0"/>
              <a:t>http:// science.energy.gov/grants/</a:t>
            </a:r>
            <a:r>
              <a:rPr lang="en-US" dirty="0" err="1" smtClean="0"/>
              <a:t>foas</a:t>
            </a:r>
            <a:r>
              <a:rPr lang="en-US" dirty="0" smtClean="0"/>
              <a:t>/open/</a:t>
            </a:r>
          </a:p>
          <a:p>
            <a:pPr lvl="1">
              <a:spcBef>
                <a:spcPts val="200"/>
              </a:spcBef>
              <a:spcAft>
                <a:spcPts val="300"/>
              </a:spcAft>
            </a:pPr>
            <a:r>
              <a:rPr lang="en-US" dirty="0"/>
              <a:t>http:// </a:t>
            </a:r>
            <a:r>
              <a:rPr lang="en-US" dirty="0" smtClean="0"/>
              <a:t>science.energy.gov/grants/</a:t>
            </a:r>
            <a:r>
              <a:rPr lang="en-US" dirty="0" err="1" smtClean="0"/>
              <a:t>foas</a:t>
            </a:r>
            <a:r>
              <a:rPr lang="en-US" dirty="0" smtClean="0"/>
              <a:t>/closed/</a:t>
            </a:r>
          </a:p>
          <a:p>
            <a:pPr lvl="1">
              <a:spcBef>
                <a:spcPts val="200"/>
              </a:spcBef>
              <a:spcAft>
                <a:spcPts val="300"/>
              </a:spcAft>
            </a:pPr>
            <a:endParaRPr lang="en-US" dirty="0"/>
          </a:p>
          <a:p>
            <a:pPr marL="0" indent="0">
              <a:spcBef>
                <a:spcPts val="200"/>
              </a:spcBef>
              <a:spcAft>
                <a:spcPts val="300"/>
              </a:spcAft>
              <a:buNone/>
            </a:pPr>
            <a:endParaRPr lang="en-US" dirty="0" smtClean="0"/>
          </a:p>
          <a:p>
            <a:pPr>
              <a:spcBef>
                <a:spcPts val="200"/>
              </a:spcBef>
              <a:spcAft>
                <a:spcPts val="300"/>
              </a:spcAft>
            </a:pPr>
            <a:r>
              <a:rPr lang="en-US" dirty="0" smtClean="0"/>
              <a:t>Grants Process</a:t>
            </a:r>
            <a:endParaRPr lang="en-US" dirty="0"/>
          </a:p>
          <a:p>
            <a:pPr lvl="1">
              <a:spcBef>
                <a:spcPts val="200"/>
              </a:spcBef>
              <a:spcAft>
                <a:spcPts val="300"/>
              </a:spcAft>
            </a:pPr>
            <a:r>
              <a:rPr lang="en-US" dirty="0"/>
              <a:t>http:// </a:t>
            </a:r>
            <a:r>
              <a:rPr lang="en-US" dirty="0" smtClean="0"/>
              <a:t>science.energy.gov/grants/grants-process</a:t>
            </a:r>
          </a:p>
          <a:p>
            <a:pPr lvl="1">
              <a:spcBef>
                <a:spcPts val="200"/>
              </a:spcBef>
              <a:spcAft>
                <a:spcPts val="300"/>
              </a:spcAft>
            </a:pPr>
            <a:r>
              <a:rPr lang="en-US" dirty="0" smtClean="0"/>
              <a:t>Grants vs Cooperative Agreements</a:t>
            </a:r>
            <a:endParaRPr lang="en-US" dirty="0"/>
          </a:p>
          <a:p>
            <a:pPr>
              <a:spcBef>
                <a:spcPts val="200"/>
              </a:spcBef>
              <a:spcAft>
                <a:spcPts val="300"/>
              </a:spcAft>
            </a:pPr>
            <a:r>
              <a:rPr lang="en-US" dirty="0"/>
              <a:t>Grants </a:t>
            </a:r>
            <a:r>
              <a:rPr lang="en-US" dirty="0" smtClean="0"/>
              <a:t>Policy and Guidance</a:t>
            </a:r>
          </a:p>
          <a:p>
            <a:pPr lvl="1">
              <a:spcBef>
                <a:spcPts val="200"/>
              </a:spcBef>
              <a:spcAft>
                <a:spcPts val="300"/>
              </a:spcAft>
            </a:pPr>
            <a:r>
              <a:rPr lang="en-US" dirty="0"/>
              <a:t>http:// </a:t>
            </a:r>
            <a:r>
              <a:rPr lang="en-US" dirty="0" smtClean="0"/>
              <a:t>science.energy.gov/grants/policy-and-guidance</a:t>
            </a:r>
            <a:endParaRPr lang="en-US" dirty="0"/>
          </a:p>
          <a:p>
            <a:pPr>
              <a:spcBef>
                <a:spcPts val="200"/>
              </a:spcBef>
              <a:spcAft>
                <a:spcPts val="300"/>
              </a:spcAft>
            </a:pPr>
            <a:r>
              <a:rPr lang="en-US" dirty="0"/>
              <a:t>Office of Science Graduate Fellowship </a:t>
            </a:r>
            <a:endParaRPr lang="en-US" dirty="0" smtClean="0"/>
          </a:p>
          <a:p>
            <a:pPr lvl="1">
              <a:spcBef>
                <a:spcPts val="200"/>
              </a:spcBef>
              <a:spcAft>
                <a:spcPts val="300"/>
              </a:spcAft>
            </a:pPr>
            <a:r>
              <a:rPr lang="en-US" dirty="0" smtClean="0"/>
              <a:t>Support for your students</a:t>
            </a:r>
            <a:endParaRPr lang="en-US" dirty="0"/>
          </a:p>
          <a:p>
            <a:pPr>
              <a:spcBef>
                <a:spcPts val="200"/>
              </a:spcBef>
              <a:spcAft>
                <a:spcPts val="300"/>
              </a:spcAft>
            </a:pPr>
            <a:r>
              <a:rPr lang="en-US" dirty="0" smtClean="0"/>
              <a:t>Early </a:t>
            </a:r>
            <a:r>
              <a:rPr lang="en-US" dirty="0"/>
              <a:t>Career research programs </a:t>
            </a:r>
            <a:endParaRPr lang="en-US" dirty="0" smtClean="0"/>
          </a:p>
          <a:p>
            <a:pPr lvl="1">
              <a:spcBef>
                <a:spcPts val="200"/>
              </a:spcBef>
              <a:spcAft>
                <a:spcPts val="300"/>
              </a:spcAft>
            </a:pPr>
            <a:r>
              <a:rPr lang="en-US" dirty="0"/>
              <a:t>http:// </a:t>
            </a:r>
            <a:r>
              <a:rPr lang="en-US" dirty="0" smtClean="0"/>
              <a:t>science.energy.gov/early-career/</a:t>
            </a:r>
          </a:p>
          <a:p>
            <a:pPr lvl="1">
              <a:spcBef>
                <a:spcPts val="200"/>
              </a:spcBef>
              <a:spcAft>
                <a:spcPts val="300"/>
              </a:spcAft>
            </a:pPr>
            <a:r>
              <a:rPr lang="en-US" dirty="0" smtClean="0"/>
              <a:t>Within 10 years of receiving Ph.D</a:t>
            </a:r>
            <a:r>
              <a:rPr lang="en-US" dirty="0" smtClean="0"/>
              <a:t>.</a:t>
            </a:r>
          </a:p>
          <a:p>
            <a:pPr>
              <a:spcBef>
                <a:spcPts val="200"/>
              </a:spcBef>
              <a:spcAft>
                <a:spcPts val="300"/>
              </a:spcAft>
            </a:pPr>
            <a:r>
              <a:rPr lang="en-US" dirty="0" smtClean="0"/>
              <a:t>Effective use of Sabbaticals and Summers</a:t>
            </a:r>
            <a:endParaRPr lang="en-US" dirty="0" smtClean="0"/>
          </a:p>
          <a:p>
            <a:pPr lvl="1">
              <a:spcBef>
                <a:spcPts val="200"/>
              </a:spcBef>
              <a:spcAft>
                <a:spcPts val="520"/>
              </a:spcAft>
            </a:pPr>
            <a:endParaRPr lang="en-US" dirty="0"/>
          </a:p>
        </p:txBody>
      </p:sp>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r="19970"/>
          <a:stretch/>
        </p:blipFill>
        <p:spPr bwMode="auto">
          <a:xfrm>
            <a:off x="1595438" y="1803400"/>
            <a:ext cx="7620846" cy="101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86529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858" name="Rectangle 2"/>
          <p:cNvSpPr>
            <a:spLocks noGrp="1" noChangeArrowheads="1"/>
          </p:cNvSpPr>
          <p:nvPr>
            <p:ph type="title"/>
          </p:nvPr>
        </p:nvSpPr>
        <p:spPr>
          <a:xfrm>
            <a:off x="0" y="0"/>
            <a:ext cx="9144000" cy="762000"/>
          </a:xfrm>
        </p:spPr>
        <p:txBody>
          <a:bodyPr/>
          <a:lstStyle/>
          <a:p>
            <a:r>
              <a:rPr lang="en-US" dirty="0" smtClean="0"/>
              <a:t>Know the Program Managers</a:t>
            </a:r>
            <a:endParaRPr lang="en-US" dirty="0"/>
          </a:p>
        </p:txBody>
      </p:sp>
      <p:sp>
        <p:nvSpPr>
          <p:cNvPr id="249859" name="Rectangle 3"/>
          <p:cNvSpPr>
            <a:spLocks noGrp="1" noChangeArrowheads="1"/>
          </p:cNvSpPr>
          <p:nvPr>
            <p:ph type="body" idx="1"/>
          </p:nvPr>
        </p:nvSpPr>
        <p:spPr>
          <a:xfrm>
            <a:off x="0" y="762000"/>
            <a:ext cx="9144000" cy="5562600"/>
          </a:xfrm>
        </p:spPr>
        <p:txBody>
          <a:bodyPr/>
          <a:lstStyle/>
          <a:p>
            <a:pPr>
              <a:lnSpc>
                <a:spcPct val="85000"/>
              </a:lnSpc>
              <a:spcBef>
                <a:spcPts val="200"/>
              </a:spcBef>
              <a:spcAft>
                <a:spcPts val="400"/>
              </a:spcAft>
            </a:pPr>
            <a:r>
              <a:rPr lang="en-US" dirty="0" smtClean="0"/>
              <a:t>Determine who are the program managers in your areas of interest  </a:t>
            </a:r>
          </a:p>
          <a:p>
            <a:pPr lvl="1">
              <a:lnSpc>
                <a:spcPct val="85000"/>
              </a:lnSpc>
              <a:spcBef>
                <a:spcPts val="200"/>
              </a:spcBef>
              <a:spcAft>
                <a:spcPts val="400"/>
              </a:spcAft>
            </a:pPr>
            <a:r>
              <a:rPr lang="en-US" dirty="0" smtClean="0"/>
              <a:t>From grant announcements </a:t>
            </a:r>
          </a:p>
          <a:p>
            <a:pPr marL="973138" lvl="2" indent="-168275">
              <a:lnSpc>
                <a:spcPct val="85000"/>
              </a:lnSpc>
              <a:spcBef>
                <a:spcPts val="200"/>
              </a:spcBef>
              <a:spcAft>
                <a:spcPts val="400"/>
              </a:spcAft>
            </a:pPr>
            <a:r>
              <a:rPr lang="en-US" sz="1600" dirty="0" smtClean="0">
                <a:solidFill>
                  <a:srgbClr val="006600"/>
                </a:solidFill>
                <a:hlinkClick r:id="rId3"/>
              </a:rPr>
              <a:t>science.energy.gov/~/media/grants/pdf/</a:t>
            </a:r>
            <a:r>
              <a:rPr lang="en-US" sz="1600" dirty="0" err="1" smtClean="0">
                <a:solidFill>
                  <a:srgbClr val="006600"/>
                </a:solidFill>
                <a:hlinkClick r:id="rId3"/>
              </a:rPr>
              <a:t>foas</a:t>
            </a:r>
            <a:r>
              <a:rPr lang="en-US" sz="1600" dirty="0" smtClean="0">
                <a:solidFill>
                  <a:srgbClr val="006600"/>
                </a:solidFill>
                <a:hlinkClick r:id="rId3"/>
              </a:rPr>
              <a:t>/2013/SC_FOA_0000958.pdf</a:t>
            </a:r>
            <a:r>
              <a:rPr lang="en-US" sz="1600" dirty="0" smtClean="0">
                <a:solidFill>
                  <a:srgbClr val="006600"/>
                </a:solidFill>
              </a:rPr>
              <a:t> </a:t>
            </a:r>
          </a:p>
          <a:p>
            <a:pPr marL="804863" lvl="2" indent="0">
              <a:lnSpc>
                <a:spcPct val="85000"/>
              </a:lnSpc>
              <a:spcBef>
                <a:spcPts val="200"/>
              </a:spcBef>
              <a:spcAft>
                <a:spcPts val="400"/>
              </a:spcAft>
              <a:buNone/>
            </a:pPr>
            <a:r>
              <a:rPr lang="en-US" sz="1600" dirty="0" smtClean="0"/>
              <a:t>   (2013 call for Early Career Research </a:t>
            </a:r>
            <a:r>
              <a:rPr lang="en-US" sz="1600" dirty="0" err="1" smtClean="0"/>
              <a:t>Prog</a:t>
            </a:r>
            <a:r>
              <a:rPr lang="en-US" sz="1600" dirty="0" smtClean="0"/>
              <a:t>. </a:t>
            </a:r>
            <a:r>
              <a:rPr lang="en-US" sz="1600" dirty="0" err="1" smtClean="0"/>
              <a:t>Announc</a:t>
            </a:r>
            <a:r>
              <a:rPr lang="en-US" sz="1600" dirty="0" smtClean="0"/>
              <a:t>.)</a:t>
            </a:r>
          </a:p>
          <a:p>
            <a:pPr marL="973138" lvl="2" indent="-168275">
              <a:lnSpc>
                <a:spcPct val="85000"/>
              </a:lnSpc>
              <a:spcBef>
                <a:spcPts val="200"/>
              </a:spcBef>
              <a:spcAft>
                <a:spcPts val="400"/>
              </a:spcAft>
            </a:pPr>
            <a:r>
              <a:rPr lang="en-US" sz="1600" dirty="0" smtClean="0"/>
              <a:t>This announcement also provides details of specific areas of interest</a:t>
            </a:r>
          </a:p>
          <a:p>
            <a:pPr lvl="3">
              <a:lnSpc>
                <a:spcPct val="85000"/>
              </a:lnSpc>
              <a:spcBef>
                <a:spcPts val="200"/>
              </a:spcBef>
              <a:spcAft>
                <a:spcPts val="400"/>
              </a:spcAft>
            </a:pPr>
            <a:r>
              <a:rPr lang="en-US" dirty="0" smtClean="0"/>
              <a:t>25 areas noted for BES and program managers for each area</a:t>
            </a:r>
          </a:p>
          <a:p>
            <a:pPr>
              <a:lnSpc>
                <a:spcPct val="85000"/>
              </a:lnSpc>
              <a:spcBef>
                <a:spcPts val="200"/>
              </a:spcBef>
              <a:spcAft>
                <a:spcPts val="400"/>
              </a:spcAft>
            </a:pPr>
            <a:r>
              <a:rPr lang="en-US" dirty="0" smtClean="0"/>
              <a:t>Office web sites</a:t>
            </a:r>
          </a:p>
          <a:p>
            <a:pPr lvl="1">
              <a:lnSpc>
                <a:spcPct val="85000"/>
              </a:lnSpc>
              <a:spcBef>
                <a:spcPts val="200"/>
              </a:spcBef>
              <a:spcAft>
                <a:spcPts val="400"/>
              </a:spcAft>
            </a:pPr>
            <a:r>
              <a:rPr lang="en-US" dirty="0" smtClean="0"/>
              <a:t>http://science.energy.gov/ber   (or </a:t>
            </a:r>
            <a:r>
              <a:rPr lang="en-US" dirty="0" err="1" smtClean="0"/>
              <a:t>bes</a:t>
            </a:r>
            <a:r>
              <a:rPr lang="en-US" dirty="0" smtClean="0"/>
              <a:t>, </a:t>
            </a:r>
            <a:r>
              <a:rPr lang="en-US" dirty="0" err="1" smtClean="0"/>
              <a:t>fes</a:t>
            </a:r>
            <a:r>
              <a:rPr lang="en-US" dirty="0" smtClean="0"/>
              <a:t>, </a:t>
            </a:r>
            <a:r>
              <a:rPr lang="en-US" dirty="0" err="1" smtClean="0"/>
              <a:t>etc</a:t>
            </a:r>
            <a:r>
              <a:rPr lang="en-US" dirty="0" smtClean="0"/>
              <a:t>)</a:t>
            </a:r>
          </a:p>
          <a:p>
            <a:pPr>
              <a:spcBef>
                <a:spcPts val="200"/>
              </a:spcBef>
              <a:spcAft>
                <a:spcPts val="400"/>
              </a:spcAft>
            </a:pPr>
            <a:r>
              <a:rPr lang="en-US" dirty="0" smtClean="0"/>
              <a:t>Present research results at major national meetings as often as possible</a:t>
            </a:r>
          </a:p>
          <a:p>
            <a:pPr lvl="1">
              <a:spcBef>
                <a:spcPts val="200"/>
              </a:spcBef>
              <a:spcAft>
                <a:spcPts val="400"/>
              </a:spcAft>
            </a:pPr>
            <a:r>
              <a:rPr lang="en-US" dirty="0" smtClean="0"/>
              <a:t>Make a point of connecting with program managers at the meetings</a:t>
            </a:r>
          </a:p>
          <a:p>
            <a:pPr marL="973138" lvl="2" indent="-168275">
              <a:spcBef>
                <a:spcPts val="200"/>
              </a:spcBef>
              <a:spcAft>
                <a:spcPts val="400"/>
              </a:spcAft>
              <a:tabLst>
                <a:tab pos="58738" algn="l"/>
                <a:tab pos="973138" algn="l"/>
              </a:tabLst>
            </a:pPr>
            <a:r>
              <a:rPr lang="en-US" sz="1600" dirty="0"/>
              <a:t>E</a:t>
            </a:r>
            <a:r>
              <a:rPr lang="en-US" sz="1600" dirty="0" smtClean="0"/>
              <a:t>arly career years, might have to support research expenses from salary </a:t>
            </a:r>
          </a:p>
          <a:p>
            <a:pPr lvl="1">
              <a:spcBef>
                <a:spcPts val="200"/>
              </a:spcBef>
              <a:spcAft>
                <a:spcPts val="400"/>
              </a:spcAft>
            </a:pPr>
            <a:r>
              <a:rPr lang="en-US" dirty="0" smtClean="0"/>
              <a:t>Learn background of program manager(s) </a:t>
            </a:r>
          </a:p>
          <a:p>
            <a:pPr>
              <a:spcBef>
                <a:spcPts val="200"/>
              </a:spcBef>
              <a:spcAft>
                <a:spcPts val="400"/>
              </a:spcAft>
            </a:pPr>
            <a:r>
              <a:rPr lang="en-US" dirty="0" smtClean="0"/>
              <a:t>Value in sending white papers to program managers</a:t>
            </a:r>
          </a:p>
          <a:p>
            <a:pPr lvl="1">
              <a:spcBef>
                <a:spcPts val="200"/>
              </a:spcBef>
              <a:spcAft>
                <a:spcPts val="400"/>
              </a:spcAft>
            </a:pPr>
            <a:r>
              <a:rPr lang="en-US" dirty="0" smtClean="0"/>
              <a:t>Also value in going to Germantown, MD to meet with program managers</a:t>
            </a:r>
          </a:p>
          <a:p>
            <a:pPr>
              <a:spcBef>
                <a:spcPts val="200"/>
              </a:spcBef>
              <a:spcAft>
                <a:spcPts val="400"/>
              </a:spcAft>
            </a:pPr>
            <a:r>
              <a:rPr lang="en-US" dirty="0" smtClean="0"/>
              <a:t>Develop a record of serious research publications</a:t>
            </a:r>
          </a:p>
          <a:p>
            <a:pPr lvl="1">
              <a:spcBef>
                <a:spcPts val="200"/>
              </a:spcBef>
              <a:spcAft>
                <a:spcPts val="400"/>
              </a:spcAft>
            </a:pPr>
            <a:r>
              <a:rPr lang="en-US" dirty="0" smtClean="0"/>
              <a:t>Remember that you are competing with other serious researchers who may be working longer hours than you and thus may be more productive</a:t>
            </a:r>
          </a:p>
        </p:txBody>
      </p:sp>
    </p:spTree>
    <p:extLst>
      <p:ext uri="{BB962C8B-B14F-4D97-AF65-F5344CB8AC3E}">
        <p14:creationId xmlns:p14="http://schemas.microsoft.com/office/powerpoint/2010/main" val="2623286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Follow the Changes That Are Occurring</a:t>
            </a:r>
            <a:endParaRPr lang="en-US" dirty="0"/>
          </a:p>
        </p:txBody>
      </p:sp>
      <p:sp>
        <p:nvSpPr>
          <p:cNvPr id="3" name="Content Placeholder 2"/>
          <p:cNvSpPr>
            <a:spLocks noGrp="1"/>
          </p:cNvSpPr>
          <p:nvPr>
            <p:ph idx="1"/>
          </p:nvPr>
        </p:nvSpPr>
        <p:spPr>
          <a:xfrm>
            <a:off x="0" y="762000"/>
            <a:ext cx="9144000" cy="5486400"/>
          </a:xfrm>
        </p:spPr>
        <p:txBody>
          <a:bodyPr/>
          <a:lstStyle/>
          <a:p>
            <a:pPr indent="-182880">
              <a:spcBef>
                <a:spcPts val="300"/>
              </a:spcBef>
            </a:pPr>
            <a:r>
              <a:rPr lang="en-US" dirty="0" smtClean="0"/>
              <a:t>DOE Research Office interests change with time</a:t>
            </a:r>
          </a:p>
          <a:p>
            <a:pPr>
              <a:spcBef>
                <a:spcPts val="300"/>
              </a:spcBef>
            </a:pPr>
            <a:r>
              <a:rPr lang="en-US" dirty="0" smtClean="0"/>
              <a:t>Each DOE Office has an Advisory Committee</a:t>
            </a:r>
          </a:p>
          <a:p>
            <a:pPr lvl="1">
              <a:spcBef>
                <a:spcPts val="300"/>
              </a:spcBef>
            </a:pPr>
            <a:r>
              <a:rPr lang="en-US" sz="1800" dirty="0" smtClean="0"/>
              <a:t>By law Advisory Committees Meetings, Minutes and Reports must be open to the public</a:t>
            </a:r>
          </a:p>
          <a:p>
            <a:pPr lvl="1">
              <a:spcBef>
                <a:spcPts val="300"/>
              </a:spcBef>
            </a:pPr>
            <a:r>
              <a:rPr lang="en-US" dirty="0" smtClean="0"/>
              <a:t>At the Office web site connect to the Advisory Committee site</a:t>
            </a:r>
          </a:p>
          <a:p>
            <a:pPr lvl="2">
              <a:spcBef>
                <a:spcPts val="300"/>
              </a:spcBef>
            </a:pPr>
            <a:r>
              <a:rPr lang="en-US" sz="1600" dirty="0" smtClean="0"/>
              <a:t>Learn who are the members of the Advisory Committee</a:t>
            </a:r>
          </a:p>
          <a:p>
            <a:pPr lvl="2">
              <a:spcBef>
                <a:spcPts val="300"/>
              </a:spcBef>
            </a:pPr>
            <a:r>
              <a:rPr lang="en-US" sz="1600" dirty="0" smtClean="0"/>
              <a:t>Read meeting agendas, minutes and reports</a:t>
            </a:r>
          </a:p>
          <a:p>
            <a:pPr lvl="2">
              <a:spcBef>
                <a:spcPts val="300"/>
              </a:spcBef>
            </a:pPr>
            <a:r>
              <a:rPr lang="en-US" sz="1600" dirty="0" smtClean="0"/>
              <a:t>When possible attend an Advisory Committee meeting for the particular Office of Science of interest – the Program Managers all attend</a:t>
            </a:r>
          </a:p>
          <a:p>
            <a:pPr>
              <a:spcBef>
                <a:spcPts val="300"/>
              </a:spcBef>
            </a:pPr>
            <a:r>
              <a:rPr lang="en-US" dirty="0" smtClean="0"/>
              <a:t>National Academy of Science reports another source of changing direct.</a:t>
            </a:r>
          </a:p>
          <a:p>
            <a:pPr>
              <a:spcBef>
                <a:spcPts val="300"/>
              </a:spcBef>
            </a:pPr>
            <a:r>
              <a:rPr lang="en-US" dirty="0" smtClean="0"/>
              <a:t>A trend over the last several years </a:t>
            </a:r>
          </a:p>
          <a:p>
            <a:pPr lvl="1">
              <a:spcBef>
                <a:spcPts val="300"/>
              </a:spcBef>
            </a:pPr>
            <a:r>
              <a:rPr lang="en-US" dirty="0" smtClean="0"/>
              <a:t>Multi-institutional/multi-disciplinary research</a:t>
            </a:r>
          </a:p>
          <a:p>
            <a:pPr lvl="2">
              <a:spcBef>
                <a:spcPts val="300"/>
              </a:spcBef>
            </a:pPr>
            <a:r>
              <a:rPr lang="en-US" sz="1600" dirty="0" smtClean="0"/>
              <a:t>Example:  Lehigh Fusion Group has participated in grant proposals that involve more than six institutions (combinations of University groups and National Laboratory groups) and that include physicists, computer scientists and applied mathematicians</a:t>
            </a:r>
          </a:p>
          <a:p>
            <a:pPr lvl="2" indent="-182880">
              <a:spcBef>
                <a:spcPts val="300"/>
              </a:spcBef>
            </a:pPr>
            <a:r>
              <a:rPr lang="en-US" sz="1600" dirty="0" smtClean="0"/>
              <a:t>Support comes from more than one DOE Science</a:t>
            </a:r>
            <a:endParaRPr lang="en-US" dirty="0" smtClean="0">
              <a:solidFill>
                <a:srgbClr val="C00000"/>
              </a:solidFill>
            </a:endParaRPr>
          </a:p>
          <a:p>
            <a:pPr>
              <a:spcBef>
                <a:spcPts val="300"/>
              </a:spcBef>
            </a:pPr>
            <a:r>
              <a:rPr lang="en-US" dirty="0" smtClean="0"/>
              <a:t>Follow through when National Scientific Organizations ask you to contact Congressional Offices with regard to budget issues</a:t>
            </a:r>
          </a:p>
        </p:txBody>
      </p:sp>
    </p:spTree>
    <p:extLst>
      <p:ext uri="{BB962C8B-B14F-4D97-AF65-F5344CB8AC3E}">
        <p14:creationId xmlns:p14="http://schemas.microsoft.com/office/powerpoint/2010/main" val="34390566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Proposals</a:t>
            </a:r>
            <a:endParaRPr lang="en-US" dirty="0"/>
          </a:p>
        </p:txBody>
      </p:sp>
      <p:sp>
        <p:nvSpPr>
          <p:cNvPr id="3" name="Content Placeholder 2"/>
          <p:cNvSpPr>
            <a:spLocks noGrp="1"/>
          </p:cNvSpPr>
          <p:nvPr>
            <p:ph idx="1"/>
          </p:nvPr>
        </p:nvSpPr>
        <p:spPr>
          <a:xfrm>
            <a:off x="0" y="762000"/>
            <a:ext cx="9144000" cy="5486400"/>
          </a:xfrm>
        </p:spPr>
        <p:txBody>
          <a:bodyPr/>
          <a:lstStyle/>
          <a:p>
            <a:pPr indent="-182880">
              <a:spcBef>
                <a:spcPts val="300"/>
              </a:spcBef>
              <a:spcAft>
                <a:spcPts val="0"/>
              </a:spcAft>
            </a:pPr>
            <a:r>
              <a:rPr lang="en-US" dirty="0" smtClean="0"/>
              <a:t>Make sure that your proposal is responsive to the particular DOE Call</a:t>
            </a:r>
          </a:p>
          <a:p>
            <a:pPr>
              <a:spcBef>
                <a:spcPts val="300"/>
              </a:spcBef>
              <a:spcAft>
                <a:spcPts val="0"/>
              </a:spcAft>
            </a:pPr>
            <a:r>
              <a:rPr lang="en-US" dirty="0" smtClean="0"/>
              <a:t>Identify urgent problems that require research</a:t>
            </a:r>
          </a:p>
          <a:p>
            <a:pPr lvl="1">
              <a:spcBef>
                <a:spcPts val="300"/>
              </a:spcBef>
              <a:spcAft>
                <a:spcPts val="0"/>
              </a:spcAft>
            </a:pPr>
            <a:r>
              <a:rPr lang="en-US" sz="1800" dirty="0" smtClean="0"/>
              <a:t>Clearly state the research problem you are addressing</a:t>
            </a:r>
          </a:p>
          <a:p>
            <a:pPr lvl="1">
              <a:spcBef>
                <a:spcPts val="300"/>
              </a:spcBef>
              <a:spcAft>
                <a:spcPts val="0"/>
              </a:spcAft>
            </a:pPr>
            <a:r>
              <a:rPr lang="en-US" dirty="0" smtClean="0"/>
              <a:t>If possible indicate why your approach is unique and why you are uniquely qualified to address the problem</a:t>
            </a:r>
          </a:p>
          <a:p>
            <a:pPr>
              <a:spcBef>
                <a:spcPts val="300"/>
              </a:spcBef>
              <a:spcAft>
                <a:spcPts val="0"/>
              </a:spcAft>
            </a:pPr>
            <a:r>
              <a:rPr lang="en-US" dirty="0" smtClean="0"/>
              <a:t>Learn the questions to which the reviewers will be asked to respond and address those questions in the proposal you prepare</a:t>
            </a:r>
          </a:p>
          <a:p>
            <a:pPr lvl="1">
              <a:spcBef>
                <a:spcPts val="300"/>
              </a:spcBef>
              <a:spcAft>
                <a:spcPts val="0"/>
              </a:spcAft>
            </a:pPr>
            <a:r>
              <a:rPr lang="en-US" dirty="0" smtClean="0"/>
              <a:t>in my area we know the reviewers are asked to address:</a:t>
            </a:r>
          </a:p>
          <a:p>
            <a:pPr lvl="1">
              <a:spcBef>
                <a:spcPts val="300"/>
              </a:spcBef>
              <a:spcAft>
                <a:spcPts val="0"/>
              </a:spcAft>
            </a:pPr>
            <a:r>
              <a:rPr lang="en-US" dirty="0" smtClean="0"/>
              <a:t>Questions addressed by reviewers for other DOE Offices likely to be similar</a:t>
            </a:r>
          </a:p>
          <a:p>
            <a:pPr lvl="1">
              <a:spcBef>
                <a:spcPts val="300"/>
              </a:spcBef>
              <a:spcAft>
                <a:spcPts val="0"/>
              </a:spcAft>
            </a:pPr>
            <a:endParaRPr lang="en-US" dirty="0" smtClean="0"/>
          </a:p>
          <a:p>
            <a:pPr marL="0" indent="0" algn="ctr">
              <a:spcBef>
                <a:spcPts val="200"/>
              </a:spcBef>
              <a:buNone/>
            </a:pPr>
            <a:r>
              <a:rPr lang="en-US" sz="3200" dirty="0">
                <a:solidFill>
                  <a:srgbClr val="C00000"/>
                </a:solidFill>
              </a:rPr>
              <a:t>FES Issues Addressed by Reviewers</a:t>
            </a:r>
            <a:endParaRPr lang="en-US" sz="3200" i="1" dirty="0" smtClean="0">
              <a:solidFill>
                <a:srgbClr val="C00000"/>
              </a:solidFill>
            </a:endParaRPr>
          </a:p>
          <a:p>
            <a:pPr marL="0" indent="0">
              <a:spcBef>
                <a:spcPts val="200"/>
              </a:spcBef>
              <a:buNone/>
            </a:pPr>
            <a:endParaRPr lang="en-US" sz="1600" i="1" dirty="0" smtClean="0"/>
          </a:p>
          <a:p>
            <a:pPr marL="0" indent="0">
              <a:spcBef>
                <a:spcPts val="200"/>
              </a:spcBef>
              <a:buNone/>
            </a:pPr>
            <a:r>
              <a:rPr lang="en-US" sz="1600" i="1" dirty="0" smtClean="0"/>
              <a:t>1</a:t>
            </a:r>
            <a:r>
              <a:rPr lang="en-US" sz="1600" i="1" dirty="0"/>
              <a:t>. Scientific and/or technical merit of the project.</a:t>
            </a:r>
            <a:endParaRPr lang="en-US" sz="1600" dirty="0"/>
          </a:p>
          <a:p>
            <a:pPr lvl="1">
              <a:spcBef>
                <a:spcPts val="200"/>
              </a:spcBef>
            </a:pPr>
            <a:r>
              <a:rPr lang="en-US" sz="1400" i="1" dirty="0"/>
              <a:t>What important problem(s) in plasma or fusion science does this application address?</a:t>
            </a:r>
          </a:p>
          <a:p>
            <a:pPr lvl="1">
              <a:spcBef>
                <a:spcPts val="200"/>
              </a:spcBef>
            </a:pPr>
            <a:r>
              <a:rPr lang="en-US" sz="1400" i="1" dirty="0"/>
              <a:t>How does the proposed research compare with other research in its field, both in terms of scientific and/or technical merit and originality?</a:t>
            </a:r>
          </a:p>
          <a:p>
            <a:pPr lvl="1">
              <a:spcBef>
                <a:spcPts val="200"/>
              </a:spcBef>
            </a:pPr>
            <a:r>
              <a:rPr lang="en-US" sz="1400" i="1" dirty="0"/>
              <a:t>What is the likelihood that it will lead to new or fundamental advances in its field?</a:t>
            </a:r>
          </a:p>
          <a:p>
            <a:pPr lvl="1">
              <a:spcBef>
                <a:spcPts val="200"/>
              </a:spcBef>
            </a:pPr>
            <a:r>
              <a:rPr lang="en-US" sz="1400" i="1" dirty="0"/>
              <a:t>How adequate are the proposed plans to validate, where appropriate, the theoretical predictions with experimental measurements?</a:t>
            </a:r>
            <a:endParaRPr lang="en-US" sz="1400" dirty="0"/>
          </a:p>
          <a:p>
            <a:pPr>
              <a:spcBef>
                <a:spcPts val="300"/>
              </a:spcBef>
              <a:spcAft>
                <a:spcPts val="0"/>
              </a:spcAft>
            </a:pPr>
            <a:endParaRPr lang="en-US" dirty="0" smtClean="0"/>
          </a:p>
          <a:p>
            <a:pPr>
              <a:spcBef>
                <a:spcPts val="300"/>
              </a:spcBef>
            </a:pPr>
            <a:endParaRPr lang="en-US" dirty="0"/>
          </a:p>
          <a:p>
            <a:pPr>
              <a:spcBef>
                <a:spcPts val="300"/>
              </a:spcBef>
            </a:pPr>
            <a:endParaRPr lang="en-US" dirty="0" smtClean="0"/>
          </a:p>
          <a:p>
            <a:pPr>
              <a:spcBef>
                <a:spcPts val="300"/>
              </a:spcBef>
            </a:pPr>
            <a:endParaRPr lang="en-US" dirty="0"/>
          </a:p>
        </p:txBody>
      </p:sp>
      <p:pic>
        <p:nvPicPr>
          <p:cNvPr id="6" name="Picture 7"/>
          <p:cNvPicPr>
            <a:picLocks noChangeAspect="1" noChangeArrowheads="1"/>
          </p:cNvPicPr>
          <p:nvPr/>
        </p:nvPicPr>
        <p:blipFill>
          <a:blip r:embed="rId3"/>
          <a:srcRect r="1666" b="1389"/>
          <a:stretch>
            <a:fillRect/>
          </a:stretch>
        </p:blipFill>
        <p:spPr bwMode="auto">
          <a:xfrm>
            <a:off x="0" y="609600"/>
            <a:ext cx="9144000" cy="228600"/>
          </a:xfrm>
          <a:prstGeom prst="rect">
            <a:avLst/>
          </a:prstGeom>
          <a:noFill/>
          <a:ln w="9525">
            <a:noFill/>
            <a:miter lim="800000"/>
            <a:headEnd/>
            <a:tailEnd/>
          </a:ln>
        </p:spPr>
      </p:pic>
      <p:pic>
        <p:nvPicPr>
          <p:cNvPr id="8" name="Picture 7"/>
          <p:cNvPicPr>
            <a:picLocks noChangeAspect="1" noChangeArrowheads="1"/>
          </p:cNvPicPr>
          <p:nvPr/>
        </p:nvPicPr>
        <p:blipFill>
          <a:blip r:embed="rId3"/>
          <a:srcRect r="1666" b="1389"/>
          <a:stretch>
            <a:fillRect/>
          </a:stretch>
        </p:blipFill>
        <p:spPr bwMode="auto">
          <a:xfrm>
            <a:off x="0" y="4495800"/>
            <a:ext cx="9144000" cy="228600"/>
          </a:xfrm>
          <a:prstGeom prst="rect">
            <a:avLst/>
          </a:prstGeom>
          <a:noFill/>
          <a:ln w="9525">
            <a:noFill/>
            <a:miter lim="800000"/>
            <a:headEnd/>
            <a:tailEnd/>
          </a:ln>
        </p:spPr>
      </p:pic>
    </p:spTree>
    <p:extLst>
      <p:ext uri="{BB962C8B-B14F-4D97-AF65-F5344CB8AC3E}">
        <p14:creationId xmlns:p14="http://schemas.microsoft.com/office/powerpoint/2010/main" val="2576959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762000"/>
          </a:xfrm>
        </p:spPr>
        <p:txBody>
          <a:bodyPr/>
          <a:lstStyle/>
          <a:p>
            <a:r>
              <a:rPr lang="en-US" dirty="0" smtClean="0"/>
              <a:t>FES Issues Addressed by Reviewers cont.</a:t>
            </a:r>
            <a:endParaRPr lang="en-US" dirty="0"/>
          </a:p>
        </p:txBody>
      </p:sp>
      <p:sp>
        <p:nvSpPr>
          <p:cNvPr id="3" name="Content Placeholder 2"/>
          <p:cNvSpPr>
            <a:spLocks noGrp="1"/>
          </p:cNvSpPr>
          <p:nvPr>
            <p:ph idx="1"/>
          </p:nvPr>
        </p:nvSpPr>
        <p:spPr>
          <a:xfrm>
            <a:off x="0" y="685797"/>
            <a:ext cx="9144000" cy="5596468"/>
          </a:xfrm>
        </p:spPr>
        <p:txBody>
          <a:bodyPr/>
          <a:lstStyle/>
          <a:p>
            <a:pPr marL="0" indent="0">
              <a:spcBef>
                <a:spcPts val="0"/>
              </a:spcBef>
              <a:buNone/>
            </a:pPr>
            <a:r>
              <a:rPr lang="en-US" sz="1600" i="1" dirty="0" smtClean="0"/>
              <a:t>2</a:t>
            </a:r>
            <a:r>
              <a:rPr lang="en-US" sz="1600" i="1" dirty="0"/>
              <a:t>. Appropriateness of the proposed method or approach.</a:t>
            </a:r>
            <a:endParaRPr lang="en-US" sz="1600" dirty="0"/>
          </a:p>
          <a:p>
            <a:pPr lvl="1">
              <a:spcBef>
                <a:spcPts val="0"/>
              </a:spcBef>
            </a:pPr>
            <a:r>
              <a:rPr lang="en-US" sz="1400" i="1" dirty="0" smtClean="0"/>
              <a:t>Are the conceptual framework, methods, and analyses adequately developed and likely to lead to scientifically valid conclusions?</a:t>
            </a:r>
          </a:p>
          <a:p>
            <a:pPr lvl="1">
              <a:spcBef>
                <a:spcPts val="0"/>
              </a:spcBef>
            </a:pPr>
            <a:r>
              <a:rPr lang="en-US" sz="1400" i="1" dirty="0" smtClean="0"/>
              <a:t>Does the proposed research employ innovative concepts or methods?</a:t>
            </a:r>
          </a:p>
          <a:p>
            <a:pPr lvl="1">
              <a:spcBef>
                <a:spcPts val="0"/>
              </a:spcBef>
            </a:pPr>
            <a:r>
              <a:rPr lang="en-US" sz="1400" i="1" dirty="0" smtClean="0"/>
              <a:t>Does the applicant recognize significant potential problems and consider alternative strategies?</a:t>
            </a:r>
            <a:endParaRPr lang="en-US" sz="1400" dirty="0" smtClean="0"/>
          </a:p>
          <a:p>
            <a:pPr marL="0" indent="0">
              <a:spcBef>
                <a:spcPts val="0"/>
              </a:spcBef>
              <a:buNone/>
            </a:pPr>
            <a:r>
              <a:rPr lang="en-US" sz="1600" i="1" dirty="0" smtClean="0"/>
              <a:t>3. Competency of the applicant's personnel and adequacy of the proposed resources.</a:t>
            </a:r>
            <a:endParaRPr lang="en-US" sz="1600" dirty="0" smtClean="0"/>
          </a:p>
          <a:p>
            <a:pPr lvl="1">
              <a:spcBef>
                <a:spcPts val="0"/>
              </a:spcBef>
            </a:pPr>
            <a:r>
              <a:rPr lang="en-US" sz="1400" i="1" dirty="0" smtClean="0"/>
              <a:t>How </a:t>
            </a:r>
            <a:r>
              <a:rPr lang="en-US" sz="1400" i="1" dirty="0"/>
              <a:t>well qualified are the applicant's personnel to carry out the proposed research? (If appropriate, please comment on the scientific reputation and quality of recent research by the principal investigator and other key personnel</a:t>
            </a:r>
            <a:r>
              <a:rPr lang="en-US" sz="1400" i="1" dirty="0" smtClean="0"/>
              <a:t>.)</a:t>
            </a:r>
          </a:p>
          <a:p>
            <a:pPr lvl="1">
              <a:spcBef>
                <a:spcPts val="0"/>
              </a:spcBef>
            </a:pPr>
            <a:r>
              <a:rPr lang="en-US" sz="1400" i="1" dirty="0" smtClean="0"/>
              <a:t>Please </a:t>
            </a:r>
            <a:r>
              <a:rPr lang="en-US" sz="1400" i="1" dirty="0"/>
              <a:t>comment on the applicant's research environment and </a:t>
            </a:r>
            <a:r>
              <a:rPr lang="en-US" sz="1400" i="1" dirty="0" smtClean="0"/>
              <a:t>resources.</a:t>
            </a:r>
          </a:p>
          <a:p>
            <a:pPr lvl="1">
              <a:spcBef>
                <a:spcPts val="0"/>
              </a:spcBef>
            </a:pPr>
            <a:r>
              <a:rPr lang="en-US" sz="1400" i="1" dirty="0" smtClean="0"/>
              <a:t>Does </a:t>
            </a:r>
            <a:r>
              <a:rPr lang="en-US" sz="1400" i="1" dirty="0"/>
              <a:t>the proposed work take advantage of unique facilities and capabilities and/or make good use of collaborative arrangements</a:t>
            </a:r>
            <a:r>
              <a:rPr lang="en-US" sz="1400" i="1" dirty="0" smtClean="0"/>
              <a:t>?</a:t>
            </a:r>
          </a:p>
          <a:p>
            <a:pPr marL="0" indent="0">
              <a:spcBef>
                <a:spcPts val="0"/>
              </a:spcBef>
              <a:buNone/>
            </a:pPr>
            <a:r>
              <a:rPr lang="en-US" sz="1600" i="1" dirty="0"/>
              <a:t>4. Performance under existing award (for renewal applications</a:t>
            </a:r>
            <a:r>
              <a:rPr lang="en-US" sz="1600" i="1" dirty="0" smtClean="0"/>
              <a:t>).</a:t>
            </a:r>
          </a:p>
          <a:p>
            <a:pPr lvl="1">
              <a:spcBef>
                <a:spcPts val="0"/>
              </a:spcBef>
            </a:pPr>
            <a:r>
              <a:rPr lang="en-US" sz="1400" i="1" dirty="0" smtClean="0"/>
              <a:t>Assess </a:t>
            </a:r>
            <a:r>
              <a:rPr lang="en-US" sz="1400" i="1" dirty="0"/>
              <a:t>the progress the applicants made toward their research goals during the most recent performance period and the impact of the research on the fusion program. </a:t>
            </a:r>
            <a:endParaRPr lang="en-US" sz="1400" i="1" dirty="0" smtClean="0"/>
          </a:p>
          <a:p>
            <a:pPr lvl="1">
              <a:spcBef>
                <a:spcPts val="0"/>
              </a:spcBef>
            </a:pPr>
            <a:r>
              <a:rPr lang="en-US" sz="1400" i="1" dirty="0" smtClean="0"/>
              <a:t>Have </a:t>
            </a:r>
            <a:r>
              <a:rPr lang="en-US" sz="1400" i="1" dirty="0"/>
              <a:t>the applicants disseminated the results of their research through publications in peer-reviewed journals, meeting and conference presentations, workshops, or other </a:t>
            </a:r>
            <a:r>
              <a:rPr lang="en-US" sz="1400" i="1" dirty="0" smtClean="0"/>
              <a:t>appropriate means?</a:t>
            </a:r>
          </a:p>
          <a:p>
            <a:pPr lvl="1">
              <a:spcBef>
                <a:spcPts val="0"/>
              </a:spcBef>
            </a:pPr>
            <a:r>
              <a:rPr lang="en-US" sz="1400" i="1" dirty="0" smtClean="0"/>
              <a:t>If </a:t>
            </a:r>
            <a:r>
              <a:rPr lang="en-US" sz="1400" i="1" dirty="0"/>
              <a:t>appropriate, have the applicants attempted to validate their theoretical predictions against experimental results</a:t>
            </a:r>
            <a:r>
              <a:rPr lang="en-US" sz="1400" i="1" dirty="0" smtClean="0"/>
              <a:t>?</a:t>
            </a:r>
          </a:p>
          <a:p>
            <a:pPr marL="0" indent="0">
              <a:spcBef>
                <a:spcPts val="0"/>
              </a:spcBef>
              <a:buNone/>
            </a:pPr>
            <a:r>
              <a:rPr lang="en-US" sz="1600" i="1" dirty="0"/>
              <a:t>5. Reasonableness and appropriateness of the proposed </a:t>
            </a:r>
            <a:r>
              <a:rPr lang="en-US" sz="1600" i="1" dirty="0" smtClean="0"/>
              <a:t>budget.</a:t>
            </a:r>
            <a:r>
              <a:rPr lang="en-US" sz="1600" dirty="0" smtClean="0"/>
              <a:t> </a:t>
            </a:r>
            <a:r>
              <a:rPr lang="en-US" sz="1600" i="1" dirty="0" smtClean="0"/>
              <a:t>Are </a:t>
            </a:r>
            <a:r>
              <a:rPr lang="en-US" sz="1600" i="1" dirty="0"/>
              <a:t>the proposed budget </a:t>
            </a:r>
            <a:r>
              <a:rPr lang="en-US" sz="1600" i="1" dirty="0" smtClean="0"/>
              <a:t>  	   and </a:t>
            </a:r>
            <a:r>
              <a:rPr lang="en-US" sz="1600" i="1" dirty="0"/>
              <a:t>staffing levels adequate to carry out the proposed research</a:t>
            </a:r>
            <a:r>
              <a:rPr lang="en-US" sz="1600" i="1" dirty="0" smtClean="0"/>
              <a:t>? </a:t>
            </a:r>
          </a:p>
          <a:p>
            <a:pPr marL="0" indent="0">
              <a:spcBef>
                <a:spcPts val="0"/>
              </a:spcBef>
              <a:buNone/>
            </a:pPr>
            <a:r>
              <a:rPr lang="en-US" sz="1600" i="1" dirty="0"/>
              <a:t>6. Other Appropriate </a:t>
            </a:r>
            <a:r>
              <a:rPr lang="en-US" sz="1600" i="1" dirty="0" smtClean="0"/>
              <a:t>Factors.</a:t>
            </a:r>
          </a:p>
          <a:p>
            <a:pPr lvl="1">
              <a:spcBef>
                <a:spcPts val="0"/>
              </a:spcBef>
            </a:pPr>
            <a:r>
              <a:rPr lang="en-US" sz="1400" i="1" dirty="0" smtClean="0"/>
              <a:t>What </a:t>
            </a:r>
            <a:r>
              <a:rPr lang="en-US" sz="1400" i="1" dirty="0"/>
              <a:t>are the overall strengths and weaknesses of the application</a:t>
            </a:r>
            <a:r>
              <a:rPr lang="en-US" sz="1400" i="1" dirty="0" smtClean="0"/>
              <a:t>?</a:t>
            </a:r>
            <a:endParaRPr lang="en-US" sz="1400" i="1" dirty="0"/>
          </a:p>
          <a:p>
            <a:pPr lvl="1">
              <a:spcBef>
                <a:spcPts val="0"/>
              </a:spcBef>
            </a:pPr>
            <a:r>
              <a:rPr lang="en-US" sz="1400" i="1" dirty="0" smtClean="0"/>
              <a:t>Could </a:t>
            </a:r>
            <a:r>
              <a:rPr lang="en-US" sz="1400" i="1" dirty="0"/>
              <a:t>the proposed research make a significant contribution to another field</a:t>
            </a:r>
            <a:r>
              <a:rPr lang="en-US" sz="1400" i="1" dirty="0" smtClean="0"/>
              <a:t>?</a:t>
            </a:r>
          </a:p>
          <a:p>
            <a:pPr lvl="1">
              <a:spcBef>
                <a:spcPts val="0"/>
              </a:spcBef>
            </a:pPr>
            <a:r>
              <a:rPr lang="en-US" sz="1400" i="1" dirty="0" smtClean="0"/>
              <a:t>If </a:t>
            </a:r>
            <a:r>
              <a:rPr lang="en-US" sz="1400" i="1" dirty="0"/>
              <a:t>applicable, please comment on the educational benefits of the proposed activity</a:t>
            </a:r>
            <a:r>
              <a:rPr lang="en-US" sz="1600" i="1" dirty="0" smtClean="0"/>
              <a:t>.</a:t>
            </a:r>
            <a:endParaRPr lang="en-US" sz="1600" dirty="0"/>
          </a:p>
          <a:p>
            <a:pPr lvl="1">
              <a:spcBef>
                <a:spcPts val="200"/>
              </a:spcBef>
            </a:pPr>
            <a:endParaRPr lang="en-US" sz="1400" dirty="0"/>
          </a:p>
          <a:p>
            <a:pPr lvl="1">
              <a:spcBef>
                <a:spcPts val="200"/>
              </a:spcBef>
            </a:pPr>
            <a:endParaRPr lang="en-US" sz="1400" dirty="0"/>
          </a:p>
          <a:p>
            <a:pPr marL="0" indent="0">
              <a:spcBef>
                <a:spcPts val="300"/>
              </a:spcBef>
              <a:buNone/>
            </a:pPr>
            <a:endParaRPr lang="en-US" dirty="0" smtClean="0"/>
          </a:p>
          <a:p>
            <a:pPr>
              <a:spcBef>
                <a:spcPts val="300"/>
              </a:spcBef>
            </a:pPr>
            <a:endParaRPr lang="en-US" dirty="0"/>
          </a:p>
          <a:p>
            <a:pPr>
              <a:spcBef>
                <a:spcPts val="300"/>
              </a:spcBef>
            </a:pPr>
            <a:endParaRPr lang="en-US" dirty="0" smtClean="0"/>
          </a:p>
          <a:p>
            <a:pPr>
              <a:spcBef>
                <a:spcPts val="300"/>
              </a:spcBef>
            </a:pPr>
            <a:endParaRPr lang="en-US" dirty="0"/>
          </a:p>
          <a:p>
            <a:pPr>
              <a:spcBef>
                <a:spcPts val="300"/>
              </a:spcBef>
            </a:pPr>
            <a:endParaRPr lang="en-US" dirty="0" smtClean="0"/>
          </a:p>
          <a:p>
            <a:pPr lvl="2" indent="-182880">
              <a:spcBef>
                <a:spcPts val="300"/>
              </a:spcBef>
            </a:pPr>
            <a:r>
              <a:rPr lang="en-US" sz="1600" dirty="0" smtClean="0"/>
              <a:t>Support comes from more than one DOE Science</a:t>
            </a:r>
            <a:endParaRPr lang="en-US" dirty="0" smtClean="0">
              <a:solidFill>
                <a:srgbClr val="C00000"/>
              </a:solidFill>
            </a:endParaRPr>
          </a:p>
          <a:p>
            <a:pPr>
              <a:spcBef>
                <a:spcPts val="300"/>
              </a:spcBef>
            </a:pPr>
            <a:r>
              <a:rPr lang="en-US" dirty="0" smtClean="0"/>
              <a:t>Follow through when National Scientific Organizations ask you to contact Congressional Offices with regard to budget issues</a:t>
            </a:r>
          </a:p>
        </p:txBody>
      </p:sp>
    </p:spTree>
    <p:extLst>
      <p:ext uri="{BB962C8B-B14F-4D97-AF65-F5344CB8AC3E}">
        <p14:creationId xmlns:p14="http://schemas.microsoft.com/office/powerpoint/2010/main" val="20087936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Helvetica"/>
        <a:ea typeface="ＭＳ Ｐゴシック"/>
        <a:cs typeface="ＭＳ Ｐゴシック"/>
      </a:majorFont>
      <a:minorFont>
        <a:latin typeface="Helvetica"/>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7" charset="0"/>
            <a:ea typeface="ＭＳ Ｐゴシック" pitchFamily="127" charset="-128"/>
            <a:cs typeface="ＭＳ Ｐゴシック" pitchFamily="127"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27" charset="0"/>
            <a:ea typeface="ＭＳ Ｐゴシック" pitchFamily="127" charset="-128"/>
            <a:cs typeface="ＭＳ Ｐゴシック" pitchFamily="127"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4127</TotalTime>
  <Words>1205</Words>
  <Application>Microsoft Office PowerPoint</Application>
  <PresentationFormat>On-screen Show (4:3)</PresentationFormat>
  <Paragraphs>163</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Blank Presentation</vt:lpstr>
      <vt:lpstr>Overview of the Department of Energy Office of Science Research Funding</vt:lpstr>
      <vt:lpstr>My Background</vt:lpstr>
      <vt:lpstr>DOE Office of Science</vt:lpstr>
      <vt:lpstr>Office of Basic Energy Sciences</vt:lpstr>
      <vt:lpstr>Funding Opportunities</vt:lpstr>
      <vt:lpstr>Know the Program Managers</vt:lpstr>
      <vt:lpstr>Follow the Changes That Are Occurring</vt:lpstr>
      <vt:lpstr>Proposals</vt:lpstr>
      <vt:lpstr>FES Issues Addressed by Reviewers cont.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Predictive Modeling of Tokamak Discharges</dc:title>
  <dc:creator>rafiq;Tariq Rafiq</dc:creator>
  <cp:lastModifiedBy>Arnold Kritz</cp:lastModifiedBy>
  <cp:revision>354</cp:revision>
  <dcterms:created xsi:type="dcterms:W3CDTF">2014-03-15T00:28:58Z</dcterms:created>
  <dcterms:modified xsi:type="dcterms:W3CDTF">2014-04-23T15:42:26Z</dcterms:modified>
</cp:coreProperties>
</file>