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FFFFFF"/>
    <a:srgbClr val="0E9027"/>
    <a:srgbClr val="A5A5A5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1" autoAdjust="0"/>
    <p:restoredTop sz="91511" autoAdjust="0"/>
  </p:normalViewPr>
  <p:slideViewPr>
    <p:cSldViewPr>
      <p:cViewPr varScale="1">
        <p:scale>
          <a:sx n="80" d="100"/>
          <a:sy n="80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376DB7-390C-4F7D-8844-58A2D2FCC183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31DB90-3376-4E87-BD92-9BC124106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6A67-4EE5-4EC8-81F8-1BF45D0EC934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96EF-121D-4D27-BABB-1C43C5060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0">
            <a:solidFill>
              <a:srgbClr val="2E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1752600"/>
            <a:ext cx="8534400" cy="14700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663300"/>
                </a:solidFill>
              </a:rPr>
              <a:t>NSF CAREER Proposal: Thoughts on Proposal Development</a:t>
            </a:r>
            <a:endParaRPr lang="en-US" sz="2400" b="1" i="1" dirty="0">
              <a:solidFill>
                <a:srgbClr val="663300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3200400"/>
            <a:ext cx="8839200" cy="152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Snyder</a:t>
            </a:r>
            <a:endParaRPr lang="en-US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5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Dept. of Chemical </a:t>
            </a:r>
            <a:r>
              <a:rPr lang="en-US" sz="1800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Engineering</a:t>
            </a:r>
            <a:endParaRPr lang="en-US" sz="1800" i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s://www.lehigh.edu/~inurid/guide/images/LUwithShield-CMYK.jpg"/>
          <p:cNvPicPr>
            <a:picLocks noChangeAspect="1" noChangeArrowheads="1"/>
          </p:cNvPicPr>
          <p:nvPr/>
        </p:nvPicPr>
        <p:blipFill rotWithShape="1">
          <a:blip r:embed="rId2" cstate="print"/>
          <a:srcRect r="76214"/>
          <a:stretch/>
        </p:blipFill>
        <p:spPr bwMode="auto">
          <a:xfrm>
            <a:off x="4114800" y="4419600"/>
            <a:ext cx="850900" cy="89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588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Education and Training</a:t>
            </a:r>
          </a:p>
          <a:p>
            <a:r>
              <a:rPr lang="en-US" sz="2000" dirty="0" smtClean="0"/>
              <a:t>B.S. Chemical Engineering, Lehigh Univ.</a:t>
            </a:r>
          </a:p>
          <a:p>
            <a:r>
              <a:rPr lang="en-US" sz="2000" dirty="0" smtClean="0"/>
              <a:t>Ph.D. Chemical Engineering, Univ. of Delaware</a:t>
            </a:r>
          </a:p>
          <a:p>
            <a:r>
              <a:rPr lang="en-US" sz="2000" dirty="0" smtClean="0"/>
              <a:t>Postdoc, Chemical Engineering &amp; Materials Science, Univ. of Minnesota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Research Interests/Expertise</a:t>
            </a:r>
          </a:p>
          <a:p>
            <a:r>
              <a:rPr lang="en-US" sz="2000" dirty="0" smtClean="0"/>
              <a:t>Ph.D.: </a:t>
            </a:r>
            <a:r>
              <a:rPr lang="en-US" sz="2000" dirty="0" err="1" smtClean="0"/>
              <a:t>Multiscale</a:t>
            </a:r>
            <a:r>
              <a:rPr lang="en-US" sz="2000" dirty="0" smtClean="0"/>
              <a:t> modeling, molecular separations, novel materials characterization</a:t>
            </a:r>
          </a:p>
          <a:p>
            <a:r>
              <a:rPr lang="en-US" sz="2000" dirty="0" smtClean="0"/>
              <a:t>Postdoc: Novel materials synthesis, porous materials, characterization</a:t>
            </a:r>
          </a:p>
          <a:p>
            <a:r>
              <a:rPr lang="en-US" sz="2000" dirty="0" smtClean="0"/>
              <a:t>Together: Linking structure and function in porous materials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Education and Outreach</a:t>
            </a:r>
          </a:p>
          <a:p>
            <a:r>
              <a:rPr lang="en-US" sz="2000" dirty="0" smtClean="0"/>
              <a:t>STAR tutoring (LU undergrad)</a:t>
            </a:r>
          </a:p>
          <a:p>
            <a:r>
              <a:rPr lang="en-US" sz="2000" dirty="0" smtClean="0"/>
              <a:t>NSF-NISE Network NEO (</a:t>
            </a:r>
            <a:r>
              <a:rPr lang="en-US" sz="2000" dirty="0" err="1" smtClean="0"/>
              <a:t>Nanoscale</a:t>
            </a:r>
            <a:r>
              <a:rPr lang="en-US" sz="2000" dirty="0" smtClean="0"/>
              <a:t> Education Outreach) Program: Inquiry-based learning</a:t>
            </a:r>
          </a:p>
          <a:p>
            <a:r>
              <a:rPr lang="en-US" sz="2000" dirty="0" err="1" smtClean="0"/>
              <a:t>Broughal</a:t>
            </a:r>
            <a:r>
              <a:rPr lang="en-US" sz="2000" dirty="0" smtClean="0"/>
              <a:t> MS collaborations track record: Personally, as faculty advisor of LU </a:t>
            </a:r>
            <a:r>
              <a:rPr lang="en-US" sz="2000" dirty="0" err="1" smtClean="0"/>
              <a:t>AIChE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399" y="95125"/>
            <a:ext cx="169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Background</a:t>
            </a:r>
            <a:endParaRPr 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398" y="6248400"/>
            <a:ext cx="883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Work within your skill set and leverage your experience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7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NSF CAREER proposal attempts: </a:t>
            </a:r>
            <a:r>
              <a:rPr lang="en-US" sz="2000" b="1" u="sng" dirty="0" smtClean="0">
                <a:solidFill>
                  <a:srgbClr val="006600"/>
                </a:solidFill>
              </a:rPr>
              <a:t>3</a:t>
            </a:r>
          </a:p>
          <a:p>
            <a:r>
              <a:rPr lang="en-US" sz="2000" dirty="0" smtClean="0"/>
              <a:t>Delayed first attempt to establish my own lab</a:t>
            </a:r>
          </a:p>
          <a:p>
            <a:r>
              <a:rPr lang="en-US" sz="2000" dirty="0" smtClean="0"/>
              <a:t>Break between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attempt to further differentiate myself, develop ideas</a:t>
            </a:r>
          </a:p>
          <a:p>
            <a:r>
              <a:rPr lang="en-US" sz="2000" dirty="0" smtClean="0"/>
              <a:t>Back-to-back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attempts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Award Program: </a:t>
            </a:r>
            <a:r>
              <a:rPr lang="en-US" sz="2000" dirty="0" smtClean="0"/>
              <a:t>CBET Chemical and Biological Separations</a:t>
            </a:r>
            <a:endParaRPr lang="en-US" sz="2000" b="1" dirty="0" smtClean="0"/>
          </a:p>
          <a:p>
            <a:r>
              <a:rPr lang="en-US" sz="2000" dirty="0" smtClean="0"/>
              <a:t>2 awards on average per year</a:t>
            </a:r>
          </a:p>
          <a:p>
            <a:r>
              <a:rPr lang="en-US" sz="2000" dirty="0" smtClean="0"/>
              <a:t>Min./Max. award: $400k/5 </a:t>
            </a:r>
            <a:r>
              <a:rPr lang="en-US" sz="2000" dirty="0" smtClean="0"/>
              <a:t>years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Today: My thoughts on…</a:t>
            </a:r>
          </a:p>
          <a:p>
            <a:r>
              <a:rPr lang="en-US" sz="2000" dirty="0" smtClean="0"/>
              <a:t>Choosing the right NSF program</a:t>
            </a:r>
          </a:p>
          <a:p>
            <a:r>
              <a:rPr lang="en-US" sz="2000" dirty="0" smtClean="0"/>
              <a:t>Developing and tailoring technical proposal/lessons learned</a:t>
            </a:r>
          </a:p>
          <a:p>
            <a:r>
              <a:rPr lang="en-US" sz="2000" dirty="0" smtClean="0"/>
              <a:t>Building outreach initiative (briefly)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399" y="95125"/>
            <a:ext cx="8890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Opportunity for sharing “lessons learned” for NSF CAREER proposals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15806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Questions to help guide decision-making</a:t>
            </a:r>
            <a:endParaRPr lang="en-US" sz="2000" b="1" dirty="0" smtClean="0">
              <a:solidFill>
                <a:srgbClr val="0066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/>
              <a:t>Where do my research ideas fit best?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Which program(s) best represent my “research community”?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Where will my ideas, skills, and impact of the proposed work best be appreciated?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Where will panels be composed of PIs familiar with my work/reputation? (advocates?)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Have you spoken with (White Paper) Program </a:t>
            </a:r>
            <a:r>
              <a:rPr lang="en-US" sz="2000" dirty="0" smtClean="0"/>
              <a:t>Director?  </a:t>
            </a:r>
            <a:r>
              <a:rPr lang="en-US" sz="2000" dirty="0" smtClean="0"/>
              <a:t>Feedback is heavily PM-specific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Where would/have you submitted other conventional NSF grants?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What other proposals (standard and CAREER) have been funded by the specific program (NSF search)?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Type of work (fundamental, areas, applications, etc.)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Areas of interest (current/past) or areas of “saturation”?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399" y="95125"/>
            <a:ext cx="447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Choosing the right NSF program…</a:t>
            </a:r>
            <a:endParaRPr 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398" y="6248400"/>
            <a:ext cx="883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Stay close to your discipline and your research community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Propose </a:t>
            </a:r>
            <a:r>
              <a:rPr lang="en-US" sz="2000" i="1" dirty="0" smtClean="0"/>
              <a:t>career-defining</a:t>
            </a:r>
            <a:r>
              <a:rPr lang="en-US" sz="2000" dirty="0" smtClean="0"/>
              <a:t> rather than career-long work (i.e., avoid “kitchen sink approach”)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Novel ideas </a:t>
            </a:r>
            <a:r>
              <a:rPr lang="en-US" sz="2000" i="1" dirty="0" smtClean="0"/>
              <a:t>within</a:t>
            </a:r>
            <a:r>
              <a:rPr lang="en-US" sz="2000" dirty="0" smtClean="0"/>
              <a:t> </a:t>
            </a:r>
            <a:r>
              <a:rPr lang="en-US" sz="2000" i="1" dirty="0" smtClean="0"/>
              <a:t>area of expertise </a:t>
            </a:r>
            <a:r>
              <a:rPr lang="en-US" sz="2000" dirty="0" smtClean="0"/>
              <a:t>and </a:t>
            </a:r>
            <a:r>
              <a:rPr lang="en-US" sz="2000" i="1" dirty="0" smtClean="0"/>
              <a:t>within reach</a:t>
            </a:r>
            <a:r>
              <a:rPr lang="en-US" sz="2000" dirty="0" smtClean="0"/>
              <a:t>: 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There should be no doubt about </a:t>
            </a:r>
            <a:r>
              <a:rPr lang="en-US" sz="1600" dirty="0" smtClean="0"/>
              <a:t>your capability to reach proposal </a:t>
            </a:r>
            <a:r>
              <a:rPr lang="en-US" sz="1600" dirty="0" smtClean="0"/>
              <a:t>goals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Panel should be aware of your work, and understand your proposal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Ideas should be creative, fresh, exciting…transformative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Carefully crafted technical ideas with appropriate level of detail on how to accomplish, anticipated challenges, potential solutions/alternatives (Intellectual Merit)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Clear links to “big picture” – Relation to Grand Challenges (Broader </a:t>
            </a:r>
            <a:r>
              <a:rPr lang="en-US" sz="2000" dirty="0"/>
              <a:t>I</a:t>
            </a:r>
            <a:r>
              <a:rPr lang="en-US" sz="2000" dirty="0" smtClean="0"/>
              <a:t>mpact)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Clear evidence of why you are uniquely capable of proposed work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399" y="95125"/>
            <a:ext cx="5194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Proposal development: Technical scope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2398" y="5867400"/>
            <a:ext cx="883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Propose new, creative (some even higher-risk) ideas, but stay within your established area of expertise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6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399" y="95125"/>
            <a:ext cx="565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Proposal development: My technical scope</a:t>
            </a:r>
            <a:endParaRPr 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398" y="6172200"/>
            <a:ext cx="883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Uniqueness, creativity, potential impact…with a strong foundation</a:t>
            </a:r>
            <a:endParaRPr 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Interests/Expertise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Ph.D.: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Multiscale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modeling, molecular separations, novel materials characterization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Postdoc: Novel materials synthesis, porous materials, characterization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Together: Linking structure and function in porous materials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My funded CAREER proposal: Fundamental study of </a:t>
            </a:r>
            <a:r>
              <a:rPr lang="en-US" sz="2000" b="1" dirty="0" err="1" smtClean="0"/>
              <a:t>meso</a:t>
            </a:r>
            <a:r>
              <a:rPr lang="en-US" sz="2000" b="1" dirty="0" smtClean="0"/>
              <a:t> and hierarchically-structured thin films for molecular separations</a:t>
            </a:r>
          </a:p>
          <a:p>
            <a:r>
              <a:rPr lang="en-US" sz="2000" dirty="0" smtClean="0"/>
              <a:t>Identified key challenge in area (separations) that could have significant scientific/societal impact</a:t>
            </a:r>
          </a:p>
          <a:p>
            <a:r>
              <a:rPr lang="en-US" sz="2000" dirty="0" smtClean="0"/>
              <a:t>Proposed </a:t>
            </a:r>
            <a:r>
              <a:rPr lang="en-US" sz="2000" i="1" dirty="0" smtClean="0"/>
              <a:t>unique combination of two areas </a:t>
            </a:r>
            <a:r>
              <a:rPr lang="en-US" sz="2000" dirty="0" smtClean="0"/>
              <a:t>for overcoming challenges</a:t>
            </a:r>
          </a:p>
          <a:p>
            <a:r>
              <a:rPr lang="en-US" sz="2000" dirty="0" smtClean="0"/>
              <a:t>Provided preliminary data establishing feasibility and unique (?) qualifications for successfully executing the proposed work</a:t>
            </a:r>
          </a:p>
          <a:p>
            <a:r>
              <a:rPr lang="en-US" sz="2000" dirty="0" smtClean="0"/>
              <a:t>Balanced high-risk/high-reward ideas with “safer” but impactful work</a:t>
            </a:r>
          </a:p>
          <a:p>
            <a:r>
              <a:rPr lang="en-US" sz="2000" dirty="0" smtClean="0"/>
              <a:t>3 Specific Aims ranging from fundamental to applied: Develop synthesis-structure-function </a:t>
            </a:r>
            <a:r>
              <a:rPr lang="en-US" sz="2000" dirty="0" smtClean="0"/>
              <a:t>relations (i.e., Intellectual Merit + Broader Scientific Impact)</a:t>
            </a:r>
            <a:endParaRPr lang="en-US" sz="2000" dirty="0" smtClean="0"/>
          </a:p>
          <a:p>
            <a:r>
              <a:rPr lang="en-US" sz="2000" dirty="0" smtClean="0"/>
              <a:t>Wove </a:t>
            </a:r>
            <a:r>
              <a:rPr lang="en-US" sz="2000" dirty="0" smtClean="0"/>
              <a:t>in some undergraduate research </a:t>
            </a:r>
            <a:r>
              <a:rPr lang="en-US" sz="2000" dirty="0" smtClean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17481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399" y="95125"/>
            <a:ext cx="6417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Reflection on possible keys to success and failure</a:t>
            </a:r>
            <a:endParaRPr lang="en-US" sz="2400" b="1" i="1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/>
              <a:t>Some</a:t>
            </a:r>
            <a:r>
              <a:rPr lang="en-US" sz="2000" b="1" dirty="0" smtClean="0"/>
              <a:t> important aspects for realizing success…</a:t>
            </a:r>
          </a:p>
          <a:p>
            <a:r>
              <a:rPr lang="en-US" sz="2000" dirty="0" smtClean="0"/>
              <a:t>Reputation/skill set within carefully chosen Program</a:t>
            </a:r>
          </a:p>
          <a:p>
            <a:r>
              <a:rPr lang="en-US" sz="2000" dirty="0" smtClean="0"/>
              <a:t>Unique intersection of two previously uncombined areas as creative (yet feasible) way to tackle problem</a:t>
            </a:r>
          </a:p>
          <a:p>
            <a:r>
              <a:rPr lang="en-US" sz="2000" dirty="0"/>
              <a:t>Convincing preliminary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 smtClean="0"/>
              <a:t>Supports feasibility of creative ideas </a:t>
            </a:r>
          </a:p>
          <a:p>
            <a:pPr lvl="1"/>
            <a:r>
              <a:rPr lang="en-US" sz="1600" dirty="0" smtClean="0"/>
              <a:t>Provides foundation for panel to gauge viability of higher-risk, higher-reward ideas</a:t>
            </a:r>
          </a:p>
          <a:p>
            <a:pPr lvl="1"/>
            <a:r>
              <a:rPr lang="en-US" sz="1600" dirty="0" smtClean="0"/>
              <a:t>Helps establish uniqueness</a:t>
            </a:r>
          </a:p>
          <a:p>
            <a:r>
              <a:rPr lang="en-US" sz="2000" dirty="0" smtClean="0"/>
              <a:t>Depth of impact: Clear and convincing ideas that should have significant impact whether or not the primary goal is successfully reached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Perceived (Common (?)) reasons for coming up short…</a:t>
            </a:r>
          </a:p>
          <a:p>
            <a:r>
              <a:rPr lang="en-US" sz="2000" dirty="0" smtClean="0"/>
              <a:t>Too broad of a scope - both in terms of Specific Aims and applications</a:t>
            </a:r>
          </a:p>
          <a:p>
            <a:r>
              <a:rPr lang="en-US" sz="2000" dirty="0" smtClean="0"/>
              <a:t>Identifying appropriate level of detail, density</a:t>
            </a:r>
          </a:p>
          <a:p>
            <a:r>
              <a:rPr lang="en-US" sz="2000" dirty="0" smtClean="0"/>
              <a:t>Potentially “transformative</a:t>
            </a:r>
            <a:r>
              <a:rPr lang="en-US" sz="2000" dirty="0" smtClean="0"/>
              <a:t>,” but too high-risk</a:t>
            </a:r>
          </a:p>
          <a:p>
            <a:r>
              <a:rPr lang="en-US" sz="2000" dirty="0" smtClean="0"/>
              <a:t>Failure to adequately acknowledge/address risk, anticipated challenges</a:t>
            </a:r>
          </a:p>
          <a:p>
            <a:r>
              <a:rPr lang="en-US" sz="2000" dirty="0" smtClean="0"/>
              <a:t>Formatting guidelines</a:t>
            </a:r>
          </a:p>
        </p:txBody>
      </p:sp>
    </p:spTree>
    <p:extLst>
      <p:ext uri="{BB962C8B-B14F-4D97-AF65-F5344CB8AC3E}">
        <p14:creationId xmlns:p14="http://schemas.microsoft.com/office/powerpoint/2010/main" val="160074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95125"/>
            <a:ext cx="648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Proposal development: Outreach (brief thoughts)</a:t>
            </a:r>
            <a:endParaRPr lang="en-US" sz="2400" b="1" i="1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 and Outreach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STAR tutoring (LU undergrad)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NSF-NISE Network NEO (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Nanoscale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Education Outreach) Program: Inquiry-based learning</a:t>
            </a:r>
          </a:p>
          <a:p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Broughal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MS collaborations track record: Personally, as faculty advisor of LU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AIChE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i="1" u="sng" dirty="0" smtClean="0"/>
              <a:t>Focus on developing strong science proposal</a:t>
            </a:r>
            <a:r>
              <a:rPr lang="en-US" sz="2000" b="1" i="1" dirty="0" smtClean="0"/>
              <a:t>, BUT don’t neglect outreach…</a:t>
            </a:r>
            <a:endParaRPr lang="en-US" sz="2000" b="1" i="1" dirty="0"/>
          </a:p>
          <a:p>
            <a:r>
              <a:rPr lang="en-US" sz="2000" dirty="0" smtClean="0"/>
              <a:t>Leverage </a:t>
            </a:r>
            <a:r>
              <a:rPr lang="en-US" sz="2000" dirty="0"/>
              <a:t>experience, contacts to build </a:t>
            </a:r>
            <a:r>
              <a:rPr lang="en-US" sz="2000" dirty="0" smtClean="0"/>
              <a:t>comprehensive, </a:t>
            </a:r>
            <a:r>
              <a:rPr lang="en-US" sz="2000" i="1" dirty="0" smtClean="0"/>
              <a:t>but feasible </a:t>
            </a:r>
            <a:r>
              <a:rPr lang="en-US" sz="2000" dirty="0" smtClean="0"/>
              <a:t>program</a:t>
            </a:r>
          </a:p>
          <a:p>
            <a:r>
              <a:rPr lang="en-US" sz="2000" dirty="0" smtClean="0"/>
              <a:t>Take advantage of established LU connections—at least to build from</a:t>
            </a:r>
          </a:p>
          <a:p>
            <a:r>
              <a:rPr lang="en-US" sz="2000" dirty="0" smtClean="0"/>
              <a:t>Novel ideas, implementation…course development is now “standard”</a:t>
            </a:r>
          </a:p>
          <a:p>
            <a:r>
              <a:rPr lang="en-US" sz="2000" dirty="0" smtClean="0"/>
              <a:t>Consider multi-tiered program aimed at broadening impact</a:t>
            </a:r>
          </a:p>
          <a:p>
            <a:r>
              <a:rPr lang="en-US" sz="2000" b="1" i="1" dirty="0" smtClean="0"/>
              <a:t>CRITICAL: </a:t>
            </a:r>
            <a:r>
              <a:rPr lang="en-US" sz="2000" dirty="0" smtClean="0"/>
              <a:t>Clear and meaningful plan of assessment, feedback, and multi-year development/evolution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213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24611</TotalTime>
  <Words>858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NSF CAREER Proposal: Thoughts on Proposal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DrPao</dc:creator>
  <cp:lastModifiedBy>Mark Snyder</cp:lastModifiedBy>
  <cp:revision>485</cp:revision>
  <cp:lastPrinted>2012-05-07T15:27:39Z</cp:lastPrinted>
  <dcterms:created xsi:type="dcterms:W3CDTF">2012-02-09T04:13:57Z</dcterms:created>
  <dcterms:modified xsi:type="dcterms:W3CDTF">2014-03-31T15:21:52Z</dcterms:modified>
</cp:coreProperties>
</file>